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  <p:sldMasterId id="2147483709" r:id="rId5"/>
    <p:sldMasterId id="2147483783" r:id="rId6"/>
    <p:sldMasterId id="2147483798" r:id="rId7"/>
    <p:sldMasterId id="2147483810" r:id="rId8"/>
    <p:sldMasterId id="2147483834" r:id="rId9"/>
    <p:sldMasterId id="2147483838" r:id="rId10"/>
    <p:sldMasterId id="2147483855" r:id="rId11"/>
  </p:sldMasterIdLst>
  <p:notesMasterIdLst>
    <p:notesMasterId r:id="rId55"/>
  </p:notesMasterIdLst>
  <p:sldIdLst>
    <p:sldId id="2076137096" r:id="rId12"/>
    <p:sldId id="2145706510" r:id="rId13"/>
    <p:sldId id="2145706511" r:id="rId14"/>
    <p:sldId id="2145706488" r:id="rId15"/>
    <p:sldId id="2145706486" r:id="rId16"/>
    <p:sldId id="10307" r:id="rId17"/>
    <p:sldId id="2134805973" r:id="rId18"/>
    <p:sldId id="2145706490" r:id="rId19"/>
    <p:sldId id="2145706505" r:id="rId20"/>
    <p:sldId id="2145706516" r:id="rId21"/>
    <p:sldId id="2145706497" r:id="rId22"/>
    <p:sldId id="2145706509" r:id="rId23"/>
    <p:sldId id="2145706503" r:id="rId24"/>
    <p:sldId id="2145706487" r:id="rId25"/>
    <p:sldId id="2145706427" r:id="rId26"/>
    <p:sldId id="2145706507" r:id="rId27"/>
    <p:sldId id="2145706512" r:id="rId28"/>
    <p:sldId id="2145706513" r:id="rId29"/>
    <p:sldId id="314" r:id="rId30"/>
    <p:sldId id="2145706489" r:id="rId31"/>
    <p:sldId id="2076137142" r:id="rId32"/>
    <p:sldId id="2076137145" r:id="rId33"/>
    <p:sldId id="2145706483" r:id="rId34"/>
    <p:sldId id="2076137144" r:id="rId35"/>
    <p:sldId id="2145706491" r:id="rId36"/>
    <p:sldId id="2145706480" r:id="rId37"/>
    <p:sldId id="2145706367" r:id="rId38"/>
    <p:sldId id="2145706365" r:id="rId39"/>
    <p:sldId id="260" r:id="rId40"/>
    <p:sldId id="2145706482" r:id="rId41"/>
    <p:sldId id="2145706368" r:id="rId42"/>
    <p:sldId id="2145706370" r:id="rId43"/>
    <p:sldId id="2145706362" r:id="rId44"/>
    <p:sldId id="2145706363" r:id="rId45"/>
    <p:sldId id="2076137114" r:id="rId46"/>
    <p:sldId id="2145706514" r:id="rId47"/>
    <p:sldId id="2145706498" r:id="rId48"/>
    <p:sldId id="2145706499" r:id="rId49"/>
    <p:sldId id="2145706500" r:id="rId50"/>
    <p:sldId id="2145706479" r:id="rId51"/>
    <p:sldId id="2145706481" r:id="rId52"/>
    <p:sldId id="2145706508" r:id="rId53"/>
    <p:sldId id="2145706506" r:id="rId5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71F7FE-ED45-4B12-A6E2-3D74C041AC2E}" v="23" dt="2026-01-19T13:01:44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36" autoAdjust="0"/>
  </p:normalViewPr>
  <p:slideViewPr>
    <p:cSldViewPr snapToGrid="0">
      <p:cViewPr varScale="1">
        <p:scale>
          <a:sx n="102" d="100"/>
          <a:sy n="102" d="100"/>
        </p:scale>
        <p:origin x="91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a Ignacia Sasso Leiva" userId="7a0bae4a-5d1b-4fc6-82e8-70e7d22a76f3" providerId="ADAL" clId="{D6594234-C5B8-4815-83B7-A521584D0D46}"/>
    <pc:docChg chg="undo custSel addSld delSld modSld sldOrd">
      <pc:chgData name="Camila Ignacia Sasso Leiva" userId="7a0bae4a-5d1b-4fc6-82e8-70e7d22a76f3" providerId="ADAL" clId="{D6594234-C5B8-4815-83B7-A521584D0D46}" dt="2026-01-19T13:02:37.611" v="823" actId="47"/>
      <pc:docMkLst>
        <pc:docMk/>
      </pc:docMkLst>
      <pc:sldChg chg="modSp mod">
        <pc:chgData name="Camila Ignacia Sasso Leiva" userId="7a0bae4a-5d1b-4fc6-82e8-70e7d22a76f3" providerId="ADAL" clId="{D6594234-C5B8-4815-83B7-A521584D0D46}" dt="2026-01-19T11:59:30.424" v="369" actId="20577"/>
        <pc:sldMkLst>
          <pc:docMk/>
          <pc:sldMk cId="3325114113" sldId="2076137096"/>
        </pc:sldMkLst>
        <pc:spChg chg="mod">
          <ac:chgData name="Camila Ignacia Sasso Leiva" userId="7a0bae4a-5d1b-4fc6-82e8-70e7d22a76f3" providerId="ADAL" clId="{D6594234-C5B8-4815-83B7-A521584D0D46}" dt="2026-01-19T11:59:30.424" v="369" actId="20577"/>
          <ac:spMkLst>
            <pc:docMk/>
            <pc:sldMk cId="3325114113" sldId="2076137096"/>
            <ac:spMk id="5" creationId="{8DAB581E-FC0C-48F4-BFBD-11B3D34675F3}"/>
          </ac:spMkLst>
        </pc:spChg>
      </pc:sldChg>
      <pc:sldChg chg="modSp mod">
        <pc:chgData name="Camila Ignacia Sasso Leiva" userId="7a0bae4a-5d1b-4fc6-82e8-70e7d22a76f3" providerId="ADAL" clId="{D6594234-C5B8-4815-83B7-A521584D0D46}" dt="2026-01-19T12:00:06.835" v="373" actId="20577"/>
        <pc:sldMkLst>
          <pc:docMk/>
          <pc:sldMk cId="3932916354" sldId="2145706490"/>
        </pc:sldMkLst>
        <pc:spChg chg="mod">
          <ac:chgData name="Camila Ignacia Sasso Leiva" userId="7a0bae4a-5d1b-4fc6-82e8-70e7d22a76f3" providerId="ADAL" clId="{D6594234-C5B8-4815-83B7-A521584D0D46}" dt="2026-01-19T12:00:06.835" v="373" actId="20577"/>
          <ac:spMkLst>
            <pc:docMk/>
            <pc:sldMk cId="3932916354" sldId="2145706490"/>
            <ac:spMk id="7" creationId="{933EA211-AC11-1392-7D41-D2C4E7487C23}"/>
          </ac:spMkLst>
        </pc:spChg>
      </pc:sldChg>
      <pc:sldChg chg="addSp delSp modSp mod">
        <pc:chgData name="Camila Ignacia Sasso Leiva" userId="7a0bae4a-5d1b-4fc6-82e8-70e7d22a76f3" providerId="ADAL" clId="{D6594234-C5B8-4815-83B7-A521584D0D46}" dt="2026-01-19T12:30:11.682" v="493" actId="14100"/>
        <pc:sldMkLst>
          <pc:docMk/>
          <pc:sldMk cId="1844147555" sldId="2145706497"/>
        </pc:sldMkLst>
        <pc:graphicFrameChg chg="add mod">
          <ac:chgData name="Camila Ignacia Sasso Leiva" userId="7a0bae4a-5d1b-4fc6-82e8-70e7d22a76f3" providerId="ADAL" clId="{D6594234-C5B8-4815-83B7-A521584D0D46}" dt="2026-01-19T12:29:50.664" v="484"/>
          <ac:graphicFrameMkLst>
            <pc:docMk/>
            <pc:sldMk cId="1844147555" sldId="2145706497"/>
            <ac:graphicFrameMk id="6" creationId="{7C0AED05-8976-9713-D57C-8BED9B8DD783}"/>
          </ac:graphicFrameMkLst>
        </pc:graphicFrameChg>
        <pc:graphicFrameChg chg="add mod modGraphic">
          <ac:chgData name="Camila Ignacia Sasso Leiva" userId="7a0bae4a-5d1b-4fc6-82e8-70e7d22a76f3" providerId="ADAL" clId="{D6594234-C5B8-4815-83B7-A521584D0D46}" dt="2026-01-19T12:30:11.682" v="493" actId="14100"/>
          <ac:graphicFrameMkLst>
            <pc:docMk/>
            <pc:sldMk cId="1844147555" sldId="2145706497"/>
            <ac:graphicFrameMk id="7" creationId="{D657BB01-674F-D04C-A727-B07AD9AD339B}"/>
          </ac:graphicFrameMkLst>
        </pc:graphicFrameChg>
        <pc:graphicFrameChg chg="del">
          <ac:chgData name="Camila Ignacia Sasso Leiva" userId="7a0bae4a-5d1b-4fc6-82e8-70e7d22a76f3" providerId="ADAL" clId="{D6594234-C5B8-4815-83B7-A521584D0D46}" dt="2026-01-19T12:29:50.077" v="483" actId="478"/>
          <ac:graphicFrameMkLst>
            <pc:docMk/>
            <pc:sldMk cId="1844147555" sldId="2145706497"/>
            <ac:graphicFrameMk id="20" creationId="{A3E6CD33-C0BF-5FB9-199C-B5607EC76B39}"/>
          </ac:graphicFrameMkLst>
        </pc:graphicFrameChg>
      </pc:sldChg>
      <pc:sldChg chg="ord">
        <pc:chgData name="Camila Ignacia Sasso Leiva" userId="7a0bae4a-5d1b-4fc6-82e8-70e7d22a76f3" providerId="ADAL" clId="{D6594234-C5B8-4815-83B7-A521584D0D46}" dt="2026-01-19T12:00:32.101" v="378"/>
        <pc:sldMkLst>
          <pc:docMk/>
          <pc:sldMk cId="3039546255" sldId="2145706508"/>
        </pc:sldMkLst>
      </pc:sldChg>
      <pc:sldChg chg="modSp mod ord">
        <pc:chgData name="Camila Ignacia Sasso Leiva" userId="7a0bae4a-5d1b-4fc6-82e8-70e7d22a76f3" providerId="ADAL" clId="{D6594234-C5B8-4815-83B7-A521584D0D46}" dt="2026-01-19T12:25:44.375" v="482"/>
        <pc:sldMkLst>
          <pc:docMk/>
          <pc:sldMk cId="1942299744" sldId="2145706509"/>
        </pc:sldMkLst>
        <pc:spChg chg="mod">
          <ac:chgData name="Camila Ignacia Sasso Leiva" userId="7a0bae4a-5d1b-4fc6-82e8-70e7d22a76f3" providerId="ADAL" clId="{D6594234-C5B8-4815-83B7-A521584D0D46}" dt="2026-01-19T12:25:39.876" v="480" actId="1076"/>
          <ac:spMkLst>
            <pc:docMk/>
            <pc:sldMk cId="1942299744" sldId="2145706509"/>
            <ac:spMk id="2" creationId="{4E5ABF18-C5A3-91BC-44DD-71DFADC46945}"/>
          </ac:spMkLst>
        </pc:spChg>
      </pc:sldChg>
      <pc:sldChg chg="addSp delSp modSp add del mod">
        <pc:chgData name="Camila Ignacia Sasso Leiva" userId="7a0bae4a-5d1b-4fc6-82e8-70e7d22a76f3" providerId="ADAL" clId="{D6594234-C5B8-4815-83B7-A521584D0D46}" dt="2026-01-19T13:02:37.611" v="823" actId="47"/>
        <pc:sldMkLst>
          <pc:docMk/>
          <pc:sldMk cId="2703016033" sldId="2145706515"/>
        </pc:sldMkLst>
        <pc:spChg chg="del">
          <ac:chgData name="Camila Ignacia Sasso Leiva" userId="7a0bae4a-5d1b-4fc6-82e8-70e7d22a76f3" providerId="ADAL" clId="{D6594234-C5B8-4815-83B7-A521584D0D46}" dt="2026-01-19T12:01:42.419" v="380" actId="478"/>
          <ac:spMkLst>
            <pc:docMk/>
            <pc:sldMk cId="2703016033" sldId="2145706515"/>
            <ac:spMk id="6" creationId="{23239CF8-00F0-7F69-107F-9922FB32F460}"/>
          </ac:spMkLst>
        </pc:spChg>
        <pc:spChg chg="del">
          <ac:chgData name="Camila Ignacia Sasso Leiva" userId="7a0bae4a-5d1b-4fc6-82e8-70e7d22a76f3" providerId="ADAL" clId="{D6594234-C5B8-4815-83B7-A521584D0D46}" dt="2026-01-19T12:01:44.501" v="381" actId="478"/>
          <ac:spMkLst>
            <pc:docMk/>
            <pc:sldMk cId="2703016033" sldId="2145706515"/>
            <ac:spMk id="13" creationId="{17F6517B-EDAA-6AB6-A013-743F32D906D6}"/>
          </ac:spMkLst>
        </pc:spChg>
        <pc:spChg chg="del">
          <ac:chgData name="Camila Ignacia Sasso Leiva" userId="7a0bae4a-5d1b-4fc6-82e8-70e7d22a76f3" providerId="ADAL" clId="{D6594234-C5B8-4815-83B7-A521584D0D46}" dt="2026-01-19T12:01:45.868" v="382" actId="478"/>
          <ac:spMkLst>
            <pc:docMk/>
            <pc:sldMk cId="2703016033" sldId="2145706515"/>
            <ac:spMk id="19" creationId="{EDDB249F-F57E-3CDE-5AF5-E005136C9E4B}"/>
          </ac:spMkLst>
        </pc:spChg>
        <pc:spChg chg="mod">
          <ac:chgData name="Camila Ignacia Sasso Leiva" userId="7a0bae4a-5d1b-4fc6-82e8-70e7d22a76f3" providerId="ADAL" clId="{D6594234-C5B8-4815-83B7-A521584D0D46}" dt="2026-01-19T12:22:13.027" v="433" actId="404"/>
          <ac:spMkLst>
            <pc:docMk/>
            <pc:sldMk cId="2703016033" sldId="2145706515"/>
            <ac:spMk id="39" creationId="{95EBB361-06A9-0ACA-EF8B-3E900217659F}"/>
          </ac:spMkLst>
        </pc:spChg>
        <pc:graphicFrameChg chg="add mod">
          <ac:chgData name="Camila Ignacia Sasso Leiva" userId="7a0bae4a-5d1b-4fc6-82e8-70e7d22a76f3" providerId="ADAL" clId="{D6594234-C5B8-4815-83B7-A521584D0D46}" dt="2026-01-19T12:10:56.602" v="387"/>
          <ac:graphicFrameMkLst>
            <pc:docMk/>
            <pc:sldMk cId="2703016033" sldId="2145706515"/>
            <ac:graphicFrameMk id="3" creationId="{5CB512D7-8051-024C-4E0F-1F76DBE3948F}"/>
          </ac:graphicFrameMkLst>
        </pc:graphicFrameChg>
        <pc:graphicFrameChg chg="del">
          <ac:chgData name="Camila Ignacia Sasso Leiva" userId="7a0bae4a-5d1b-4fc6-82e8-70e7d22a76f3" providerId="ADAL" clId="{D6594234-C5B8-4815-83B7-A521584D0D46}" dt="2026-01-19T12:01:39.129" v="379" actId="478"/>
          <ac:graphicFrameMkLst>
            <pc:docMk/>
            <pc:sldMk cId="2703016033" sldId="2145706515"/>
            <ac:graphicFrameMk id="5" creationId="{A2BE96A1-37CD-7FC4-AB56-CBBC6DBDC348}"/>
          </ac:graphicFrameMkLst>
        </pc:graphicFrameChg>
        <pc:graphicFrameChg chg="add mod modGraphic">
          <ac:chgData name="Camila Ignacia Sasso Leiva" userId="7a0bae4a-5d1b-4fc6-82e8-70e7d22a76f3" providerId="ADAL" clId="{D6594234-C5B8-4815-83B7-A521584D0D46}" dt="2026-01-19T12:45:58.895" v="495" actId="14734"/>
          <ac:graphicFrameMkLst>
            <pc:docMk/>
            <pc:sldMk cId="2703016033" sldId="2145706515"/>
            <ac:graphicFrameMk id="8" creationId="{EBE39E5D-C6F7-57BE-4046-3975EED8053C}"/>
          </ac:graphicFrameMkLst>
        </pc:graphicFrameChg>
        <pc:graphicFrameChg chg="mod modGraphic">
          <ac:chgData name="Camila Ignacia Sasso Leiva" userId="7a0bae4a-5d1b-4fc6-82e8-70e7d22a76f3" providerId="ADAL" clId="{D6594234-C5B8-4815-83B7-A521584D0D46}" dt="2026-01-19T12:20:25.235" v="398" actId="20577"/>
          <ac:graphicFrameMkLst>
            <pc:docMk/>
            <pc:sldMk cId="2703016033" sldId="2145706515"/>
            <ac:graphicFrameMk id="26" creationId="{334538E7-9628-2DE4-04A7-876AC71AFD05}"/>
          </ac:graphicFrameMkLst>
        </pc:graphicFrameChg>
        <pc:picChg chg="del">
          <ac:chgData name="Camila Ignacia Sasso Leiva" userId="7a0bae4a-5d1b-4fc6-82e8-70e7d22a76f3" providerId="ADAL" clId="{D6594234-C5B8-4815-83B7-A521584D0D46}" dt="2026-01-19T12:02:09.141" v="385" actId="478"/>
          <ac:picMkLst>
            <pc:docMk/>
            <pc:sldMk cId="2703016033" sldId="2145706515"/>
            <ac:picMk id="15" creationId="{C6905CBC-78F2-ECFC-EC74-052F6BD138E0}"/>
          </ac:picMkLst>
        </pc:picChg>
        <pc:picChg chg="mod">
          <ac:chgData name="Camila Ignacia Sasso Leiva" userId="7a0bae4a-5d1b-4fc6-82e8-70e7d22a76f3" providerId="ADAL" clId="{D6594234-C5B8-4815-83B7-A521584D0D46}" dt="2026-01-19T12:11:07.989" v="392" actId="1076"/>
          <ac:picMkLst>
            <pc:docMk/>
            <pc:sldMk cId="2703016033" sldId="2145706515"/>
            <ac:picMk id="24" creationId="{099B18C0-5CD3-4D7E-0C82-C2BF94D9CB81}"/>
          </ac:picMkLst>
        </pc:picChg>
      </pc:sldChg>
      <pc:sldChg chg="addSp delSp modSp add mod">
        <pc:chgData name="Camila Ignacia Sasso Leiva" userId="7a0bae4a-5d1b-4fc6-82e8-70e7d22a76f3" providerId="ADAL" clId="{D6594234-C5B8-4815-83B7-A521584D0D46}" dt="2026-01-19T13:02:28.034" v="822" actId="1076"/>
        <pc:sldMkLst>
          <pc:docMk/>
          <pc:sldMk cId="1883513650" sldId="2145706516"/>
        </pc:sldMkLst>
        <pc:graphicFrameChg chg="add mod">
          <ac:chgData name="Camila Ignacia Sasso Leiva" userId="7a0bae4a-5d1b-4fc6-82e8-70e7d22a76f3" providerId="ADAL" clId="{D6594234-C5B8-4815-83B7-A521584D0D46}" dt="2026-01-19T12:51:19.761" v="498"/>
          <ac:graphicFrameMkLst>
            <pc:docMk/>
            <pc:sldMk cId="1883513650" sldId="2145706516"/>
            <ac:graphicFrameMk id="3" creationId="{AA79DEF2-D5F4-5245-C924-C151FB8D8B2E}"/>
          </ac:graphicFrameMkLst>
        </pc:graphicFrameChg>
        <pc:graphicFrameChg chg="add mod modGraphic">
          <ac:chgData name="Camila Ignacia Sasso Leiva" userId="7a0bae4a-5d1b-4fc6-82e8-70e7d22a76f3" providerId="ADAL" clId="{D6594234-C5B8-4815-83B7-A521584D0D46}" dt="2026-01-19T13:02:28.034" v="822" actId="1076"/>
          <ac:graphicFrameMkLst>
            <pc:docMk/>
            <pc:sldMk cId="1883513650" sldId="2145706516"/>
            <ac:graphicFrameMk id="5" creationId="{136B90D8-61E6-F71D-B8ED-20C5E32A21B5}"/>
          </ac:graphicFrameMkLst>
        </pc:graphicFrameChg>
        <pc:graphicFrameChg chg="add del mod modGraphic">
          <ac:chgData name="Camila Ignacia Sasso Leiva" userId="7a0bae4a-5d1b-4fc6-82e8-70e7d22a76f3" providerId="ADAL" clId="{D6594234-C5B8-4815-83B7-A521584D0D46}" dt="2026-01-19T12:52:33.075" v="513" actId="478"/>
          <ac:graphicFrameMkLst>
            <pc:docMk/>
            <pc:sldMk cId="1883513650" sldId="2145706516"/>
            <ac:graphicFrameMk id="6" creationId="{EEB9F670-A844-1B64-43FF-DA5F5494E3DA}"/>
          </ac:graphicFrameMkLst>
        </pc:graphicFrameChg>
        <pc:graphicFrameChg chg="del">
          <ac:chgData name="Camila Ignacia Sasso Leiva" userId="7a0bae4a-5d1b-4fc6-82e8-70e7d22a76f3" providerId="ADAL" clId="{D6594234-C5B8-4815-83B7-A521584D0D46}" dt="2026-01-19T12:51:18.796" v="497" actId="478"/>
          <ac:graphicFrameMkLst>
            <pc:docMk/>
            <pc:sldMk cId="1883513650" sldId="2145706516"/>
            <ac:graphicFrameMk id="8" creationId="{F9AA9CDF-FA28-876E-BCDB-B7498C6D5D30}"/>
          </ac:graphicFrameMkLst>
        </pc:graphicFrameChg>
        <pc:graphicFrameChg chg="add mod">
          <ac:chgData name="Camila Ignacia Sasso Leiva" userId="7a0bae4a-5d1b-4fc6-82e8-70e7d22a76f3" providerId="ADAL" clId="{D6594234-C5B8-4815-83B7-A521584D0D46}" dt="2026-01-19T12:53:04.233" v="514"/>
          <ac:graphicFrameMkLst>
            <pc:docMk/>
            <pc:sldMk cId="1883513650" sldId="2145706516"/>
            <ac:graphicFrameMk id="10" creationId="{C55B5CFC-C02A-F2F7-B82D-3FC75453AE9B}"/>
          </ac:graphicFrameMkLst>
        </pc:graphicFrameChg>
        <pc:graphicFrameChg chg="add mod modGraphic">
          <ac:chgData name="Camila Ignacia Sasso Leiva" userId="7a0bae4a-5d1b-4fc6-82e8-70e7d22a76f3" providerId="ADAL" clId="{D6594234-C5B8-4815-83B7-A521584D0D46}" dt="2026-01-19T13:02:11.737" v="821" actId="14734"/>
          <ac:graphicFrameMkLst>
            <pc:docMk/>
            <pc:sldMk cId="1883513650" sldId="2145706516"/>
            <ac:graphicFrameMk id="11" creationId="{D302212E-6EDD-48D9-B117-3CB417826855}"/>
          </ac:graphicFrameMkLst>
        </pc:graphicFrameChg>
        <pc:graphicFrameChg chg="mod">
          <ac:chgData name="Camila Ignacia Sasso Leiva" userId="7a0bae4a-5d1b-4fc6-82e8-70e7d22a76f3" providerId="ADAL" clId="{D6594234-C5B8-4815-83B7-A521584D0D46}" dt="2026-01-19T13:00:26.549" v="757" actId="1076"/>
          <ac:graphicFrameMkLst>
            <pc:docMk/>
            <pc:sldMk cId="1883513650" sldId="2145706516"/>
            <ac:graphicFrameMk id="26" creationId="{24544C70-9832-C168-716F-DA7B3EDE1B62}"/>
          </ac:graphicFrameMkLst>
        </pc:graphicFrameChg>
        <pc:picChg chg="mod">
          <ac:chgData name="Camila Ignacia Sasso Leiva" userId="7a0bae4a-5d1b-4fc6-82e8-70e7d22a76f3" providerId="ADAL" clId="{D6594234-C5B8-4815-83B7-A521584D0D46}" dt="2026-01-19T12:51:35.647" v="503" actId="1076"/>
          <ac:picMkLst>
            <pc:docMk/>
            <pc:sldMk cId="1883513650" sldId="2145706516"/>
            <ac:picMk id="24" creationId="{3B454113-9688-7F9B-710E-3CC73580338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ED0B4-25A7-4829-AD8A-21542CD3034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42E3A11F-AE42-4A52-B739-2C7976E7085E}">
      <dgm:prSet phldrT="[Texto]" custT="1"/>
      <dgm:spPr/>
      <dgm:t>
        <a:bodyPr/>
        <a:lstStyle/>
        <a:p>
          <a:r>
            <a:rPr lang="es-ES" sz="900"/>
            <a:t>Percepción general de los estudiantes en los procesos</a:t>
          </a:r>
          <a:endParaRPr lang="es-CL" sz="900"/>
        </a:p>
      </dgm:t>
    </dgm:pt>
    <dgm:pt modelId="{865A9F2B-6F1C-4F7E-8470-F8C05D59409D}" type="parTrans" cxnId="{BF6A2A0B-E79A-4E8F-9261-B6F741AB3164}">
      <dgm:prSet/>
      <dgm:spPr/>
      <dgm:t>
        <a:bodyPr/>
        <a:lstStyle/>
        <a:p>
          <a:endParaRPr lang="es-CL" sz="900"/>
        </a:p>
      </dgm:t>
    </dgm:pt>
    <dgm:pt modelId="{2AF0CD68-011E-49C0-9BC9-5154438638D9}" type="sibTrans" cxnId="{BF6A2A0B-E79A-4E8F-9261-B6F741AB3164}">
      <dgm:prSet/>
      <dgm:spPr/>
      <dgm:t>
        <a:bodyPr/>
        <a:lstStyle/>
        <a:p>
          <a:endParaRPr lang="es-CL" sz="900"/>
        </a:p>
      </dgm:t>
    </dgm:pt>
    <dgm:pt modelId="{30FACE66-7C10-477D-8D1E-E6C8F3FE89FD}">
      <dgm:prSet phldrT="[Texto]" custT="1"/>
      <dgm:spPr/>
      <dgm:t>
        <a:bodyPr/>
        <a:lstStyle/>
        <a:p>
          <a:r>
            <a:rPr lang="es-ES" sz="900"/>
            <a:t>Evaluación de la experiencia</a:t>
          </a:r>
        </a:p>
        <a:p>
          <a:r>
            <a:rPr lang="es-ES" sz="900"/>
            <a:t>Entrevistas, perfil persona</a:t>
          </a:r>
          <a:endParaRPr lang="es-CL" sz="900"/>
        </a:p>
      </dgm:t>
    </dgm:pt>
    <dgm:pt modelId="{8121091F-72CE-4503-8B01-5B3F51F18740}" type="parTrans" cxnId="{794F9DFA-2647-450A-8E6D-322A4B5F3435}">
      <dgm:prSet/>
      <dgm:spPr/>
      <dgm:t>
        <a:bodyPr/>
        <a:lstStyle/>
        <a:p>
          <a:endParaRPr lang="es-CL" sz="900"/>
        </a:p>
      </dgm:t>
    </dgm:pt>
    <dgm:pt modelId="{AF371C2D-1443-42E5-A4E5-7D70FE8BFB4F}" type="sibTrans" cxnId="{794F9DFA-2647-450A-8E6D-322A4B5F3435}">
      <dgm:prSet/>
      <dgm:spPr/>
      <dgm:t>
        <a:bodyPr/>
        <a:lstStyle/>
        <a:p>
          <a:endParaRPr lang="es-CL" sz="900"/>
        </a:p>
      </dgm:t>
    </dgm:pt>
    <dgm:pt modelId="{567BA043-64D3-4197-A3B4-A04AA945E3DE}">
      <dgm:prSet phldrT="[Texto]" custT="1"/>
      <dgm:spPr/>
      <dgm:t>
        <a:bodyPr/>
        <a:lstStyle/>
        <a:p>
          <a:r>
            <a:rPr lang="es-ES" sz="800"/>
            <a:t>Expectativa vs Valor  percibido </a:t>
          </a:r>
        </a:p>
        <a:p>
          <a:r>
            <a:rPr lang="es-ES" sz="800" b="1"/>
            <a:t>Mapeo de la experiencia (</a:t>
          </a:r>
          <a:r>
            <a:rPr lang="es-ES" sz="800" b="1" err="1"/>
            <a:t>Journey</a:t>
          </a:r>
          <a:r>
            <a:rPr lang="es-ES" sz="800" b="1"/>
            <a:t>) AS IS</a:t>
          </a:r>
          <a:endParaRPr lang="es-CL" sz="800"/>
        </a:p>
      </dgm:t>
    </dgm:pt>
    <dgm:pt modelId="{F59DF416-E5D8-4DB4-9E26-F983510FEB8E}" type="parTrans" cxnId="{CA378277-5F96-4ABF-A01C-4676DF5611BC}">
      <dgm:prSet/>
      <dgm:spPr/>
      <dgm:t>
        <a:bodyPr/>
        <a:lstStyle/>
        <a:p>
          <a:endParaRPr lang="es-CL" sz="900"/>
        </a:p>
      </dgm:t>
    </dgm:pt>
    <dgm:pt modelId="{267C518A-0743-4D52-A3A1-8DE43F0C0769}" type="sibTrans" cxnId="{CA378277-5F96-4ABF-A01C-4676DF5611BC}">
      <dgm:prSet/>
      <dgm:spPr/>
      <dgm:t>
        <a:bodyPr/>
        <a:lstStyle/>
        <a:p>
          <a:endParaRPr lang="es-CL" sz="900"/>
        </a:p>
      </dgm:t>
    </dgm:pt>
    <dgm:pt modelId="{A88D2401-85DC-49B1-8112-BECB2C4D24BC}">
      <dgm:prSet phldrT="[Texto]" custT="1"/>
      <dgm:spPr/>
      <dgm:t>
        <a:bodyPr/>
        <a:lstStyle/>
        <a:p>
          <a:r>
            <a:rPr lang="es-ES" sz="900"/>
            <a:t>Puntos Críticos</a:t>
          </a:r>
        </a:p>
        <a:p>
          <a:r>
            <a:rPr lang="es-CL" sz="900"/>
            <a:t>“Momentos”</a:t>
          </a:r>
        </a:p>
      </dgm:t>
    </dgm:pt>
    <dgm:pt modelId="{D12FDD7F-BE62-437B-A7A2-7E9653C8DE15}" type="parTrans" cxnId="{AA1EE535-9E17-40B9-B2C7-22CA8B764DC7}">
      <dgm:prSet/>
      <dgm:spPr/>
      <dgm:t>
        <a:bodyPr/>
        <a:lstStyle/>
        <a:p>
          <a:endParaRPr lang="es-CL" sz="900"/>
        </a:p>
      </dgm:t>
    </dgm:pt>
    <dgm:pt modelId="{E9865D59-73DC-4CC2-92E5-4AD8681BF362}" type="sibTrans" cxnId="{AA1EE535-9E17-40B9-B2C7-22CA8B764DC7}">
      <dgm:prSet/>
      <dgm:spPr/>
      <dgm:t>
        <a:bodyPr/>
        <a:lstStyle/>
        <a:p>
          <a:endParaRPr lang="es-CL" sz="900"/>
        </a:p>
      </dgm:t>
    </dgm:pt>
    <dgm:pt modelId="{39B4B5A1-47E1-4BAA-A2CD-32AE6B5CABB3}">
      <dgm:prSet phldrT="[Texto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ct val="109000"/>
            <a:buFontTx/>
            <a:buNone/>
          </a:pPr>
          <a:r>
            <a:rPr lang="es-CL" sz="800" kern="1200" noProof="0">
              <a:latin typeface="Ubuntu"/>
              <a:ea typeface="+mn-ea"/>
              <a:cs typeface="+mn-cs"/>
            </a:rPr>
            <a:t>Brecha entre la </a:t>
          </a:r>
          <a:r>
            <a:rPr lang="es-CL" sz="800" kern="1200">
              <a:latin typeface="Ubuntu"/>
              <a:ea typeface="+mn-ea"/>
              <a:cs typeface="+mn-cs"/>
            </a:rPr>
            <a:t>experiencia que espera y que recibe un estudiante.</a:t>
          </a:r>
        </a:p>
      </dgm:t>
    </dgm:pt>
    <dgm:pt modelId="{AFACDAC3-99A0-4ACC-B5E1-C58512B0087D}" type="parTrans" cxnId="{604594AE-3D35-4CE7-97EA-0D8F48E349EA}">
      <dgm:prSet/>
      <dgm:spPr/>
      <dgm:t>
        <a:bodyPr/>
        <a:lstStyle/>
        <a:p>
          <a:endParaRPr lang="es-CL" sz="900"/>
        </a:p>
      </dgm:t>
    </dgm:pt>
    <dgm:pt modelId="{DE94BD64-4153-4AB9-A207-2DE19BC5A086}" type="sibTrans" cxnId="{604594AE-3D35-4CE7-97EA-0D8F48E349EA}">
      <dgm:prSet/>
      <dgm:spPr/>
      <dgm:t>
        <a:bodyPr/>
        <a:lstStyle/>
        <a:p>
          <a:endParaRPr lang="es-CL" sz="900"/>
        </a:p>
      </dgm:t>
    </dgm:pt>
    <dgm:pt modelId="{F2674FB8-3DF7-40BA-AA2D-0230D476FE19}">
      <dgm:prSet phldrT="[Texto]" custT="1"/>
      <dgm:spPr/>
      <dgm:t>
        <a:bodyPr/>
        <a:lstStyle/>
        <a:p>
          <a:r>
            <a:rPr lang="es-ES" sz="900"/>
            <a:t>Testeo de soluciones </a:t>
          </a:r>
        </a:p>
        <a:p>
          <a:r>
            <a:rPr lang="es-ES" sz="900"/>
            <a:t>TO BE</a:t>
          </a:r>
          <a:endParaRPr lang="es-CL" sz="900"/>
        </a:p>
      </dgm:t>
    </dgm:pt>
    <dgm:pt modelId="{11B79B0B-19AB-4F36-9423-4FC775075CE7}" type="parTrans" cxnId="{5005F227-3E42-48D9-911A-0AE21685B12B}">
      <dgm:prSet/>
      <dgm:spPr/>
      <dgm:t>
        <a:bodyPr/>
        <a:lstStyle/>
        <a:p>
          <a:endParaRPr lang="es-CL" sz="900"/>
        </a:p>
      </dgm:t>
    </dgm:pt>
    <dgm:pt modelId="{F13AA340-FC2E-4FA0-B506-112C1334D2B1}" type="sibTrans" cxnId="{5005F227-3E42-48D9-911A-0AE21685B12B}">
      <dgm:prSet/>
      <dgm:spPr/>
      <dgm:t>
        <a:bodyPr/>
        <a:lstStyle/>
        <a:p>
          <a:endParaRPr lang="es-CL" sz="900"/>
        </a:p>
      </dgm:t>
    </dgm:pt>
    <dgm:pt modelId="{F2257072-D34E-481B-88A5-18FC344B5D28}" type="pres">
      <dgm:prSet presAssocID="{086ED0B4-25A7-4829-AD8A-21542CD30344}" presName="cycle" presStyleCnt="0">
        <dgm:presLayoutVars>
          <dgm:dir/>
          <dgm:resizeHandles val="exact"/>
        </dgm:presLayoutVars>
      </dgm:prSet>
      <dgm:spPr/>
    </dgm:pt>
    <dgm:pt modelId="{B139EA08-25E6-4085-81BA-8D35757D6A7A}" type="pres">
      <dgm:prSet presAssocID="{42E3A11F-AE42-4A52-B739-2C7976E7085E}" presName="node" presStyleLbl="node1" presStyleIdx="0" presStyleCnt="6">
        <dgm:presLayoutVars>
          <dgm:bulletEnabled val="1"/>
        </dgm:presLayoutVars>
      </dgm:prSet>
      <dgm:spPr/>
    </dgm:pt>
    <dgm:pt modelId="{9F604A41-EBA0-405A-99D0-BEE6B6AF7F0E}" type="pres">
      <dgm:prSet presAssocID="{42E3A11F-AE42-4A52-B739-2C7976E7085E}" presName="spNode" presStyleCnt="0"/>
      <dgm:spPr/>
    </dgm:pt>
    <dgm:pt modelId="{AE46D983-35D7-4018-8E5A-D65FAE9761ED}" type="pres">
      <dgm:prSet presAssocID="{2AF0CD68-011E-49C0-9BC9-5154438638D9}" presName="sibTrans" presStyleLbl="sibTrans1D1" presStyleIdx="0" presStyleCnt="6"/>
      <dgm:spPr/>
    </dgm:pt>
    <dgm:pt modelId="{F7727671-776F-4F17-9F52-490978EF076A}" type="pres">
      <dgm:prSet presAssocID="{30FACE66-7C10-477D-8D1E-E6C8F3FE89FD}" presName="node" presStyleLbl="node1" presStyleIdx="1" presStyleCnt="6">
        <dgm:presLayoutVars>
          <dgm:bulletEnabled val="1"/>
        </dgm:presLayoutVars>
      </dgm:prSet>
      <dgm:spPr/>
    </dgm:pt>
    <dgm:pt modelId="{C0449002-8CFD-4E2D-BF73-194DA06C47B9}" type="pres">
      <dgm:prSet presAssocID="{30FACE66-7C10-477D-8D1E-E6C8F3FE89FD}" presName="spNode" presStyleCnt="0"/>
      <dgm:spPr/>
    </dgm:pt>
    <dgm:pt modelId="{77775509-5166-4110-B9ED-FFC67562646A}" type="pres">
      <dgm:prSet presAssocID="{AF371C2D-1443-42E5-A4E5-7D70FE8BFB4F}" presName="sibTrans" presStyleLbl="sibTrans1D1" presStyleIdx="1" presStyleCnt="6"/>
      <dgm:spPr/>
    </dgm:pt>
    <dgm:pt modelId="{3E33AF8F-EABE-4A13-B8A1-800EDF104AC1}" type="pres">
      <dgm:prSet presAssocID="{567BA043-64D3-4197-A3B4-A04AA945E3DE}" presName="node" presStyleLbl="node1" presStyleIdx="2" presStyleCnt="6">
        <dgm:presLayoutVars>
          <dgm:bulletEnabled val="1"/>
        </dgm:presLayoutVars>
      </dgm:prSet>
      <dgm:spPr/>
    </dgm:pt>
    <dgm:pt modelId="{6DDD4F2C-8F1C-4BF4-8493-F002767DDD5B}" type="pres">
      <dgm:prSet presAssocID="{567BA043-64D3-4197-A3B4-A04AA945E3DE}" presName="spNode" presStyleCnt="0"/>
      <dgm:spPr/>
    </dgm:pt>
    <dgm:pt modelId="{8D27B3E9-524A-4613-842E-72224BF8A02B}" type="pres">
      <dgm:prSet presAssocID="{267C518A-0743-4D52-A3A1-8DE43F0C0769}" presName="sibTrans" presStyleLbl="sibTrans1D1" presStyleIdx="2" presStyleCnt="6"/>
      <dgm:spPr/>
    </dgm:pt>
    <dgm:pt modelId="{34575DBF-6C73-4350-AA25-97584C0DA67C}" type="pres">
      <dgm:prSet presAssocID="{A88D2401-85DC-49B1-8112-BECB2C4D24BC}" presName="node" presStyleLbl="node1" presStyleIdx="3" presStyleCnt="6" custRadScaleRad="94332" custRadScaleInc="799">
        <dgm:presLayoutVars>
          <dgm:bulletEnabled val="1"/>
        </dgm:presLayoutVars>
      </dgm:prSet>
      <dgm:spPr/>
    </dgm:pt>
    <dgm:pt modelId="{B00C8083-00A7-4214-AEDC-727B7B6EB139}" type="pres">
      <dgm:prSet presAssocID="{A88D2401-85DC-49B1-8112-BECB2C4D24BC}" presName="spNode" presStyleCnt="0"/>
      <dgm:spPr/>
    </dgm:pt>
    <dgm:pt modelId="{549A4801-AAE2-488F-9DBC-446808A0BFEB}" type="pres">
      <dgm:prSet presAssocID="{E9865D59-73DC-4CC2-92E5-4AD8681BF362}" presName="sibTrans" presStyleLbl="sibTrans1D1" presStyleIdx="3" presStyleCnt="6"/>
      <dgm:spPr/>
    </dgm:pt>
    <dgm:pt modelId="{7A11B188-F889-4155-A680-971680803A7C}" type="pres">
      <dgm:prSet presAssocID="{39B4B5A1-47E1-4BAA-A2CD-32AE6B5CABB3}" presName="node" presStyleLbl="node1" presStyleIdx="4" presStyleCnt="6">
        <dgm:presLayoutVars>
          <dgm:bulletEnabled val="1"/>
        </dgm:presLayoutVars>
      </dgm:prSet>
      <dgm:spPr/>
    </dgm:pt>
    <dgm:pt modelId="{A8C0F223-01EB-4FCE-88D2-7010EC28294A}" type="pres">
      <dgm:prSet presAssocID="{39B4B5A1-47E1-4BAA-A2CD-32AE6B5CABB3}" presName="spNode" presStyleCnt="0"/>
      <dgm:spPr/>
    </dgm:pt>
    <dgm:pt modelId="{8C61FEF6-782C-4C59-ACDC-0AC7AF7C6A5E}" type="pres">
      <dgm:prSet presAssocID="{DE94BD64-4153-4AB9-A207-2DE19BC5A086}" presName="sibTrans" presStyleLbl="sibTrans1D1" presStyleIdx="4" presStyleCnt="6"/>
      <dgm:spPr/>
    </dgm:pt>
    <dgm:pt modelId="{9ACB84EE-CF75-4DBE-9729-3E127CE672D7}" type="pres">
      <dgm:prSet presAssocID="{F2674FB8-3DF7-40BA-AA2D-0230D476FE19}" presName="node" presStyleLbl="node1" presStyleIdx="5" presStyleCnt="6">
        <dgm:presLayoutVars>
          <dgm:bulletEnabled val="1"/>
        </dgm:presLayoutVars>
      </dgm:prSet>
      <dgm:spPr/>
    </dgm:pt>
    <dgm:pt modelId="{DAB23385-5E9F-486A-B2AC-CAEFCAB6146F}" type="pres">
      <dgm:prSet presAssocID="{F2674FB8-3DF7-40BA-AA2D-0230D476FE19}" presName="spNode" presStyleCnt="0"/>
      <dgm:spPr/>
    </dgm:pt>
    <dgm:pt modelId="{A6C3F33E-C06D-444C-B927-6B6E0E69D7EC}" type="pres">
      <dgm:prSet presAssocID="{F13AA340-FC2E-4FA0-B506-112C1334D2B1}" presName="sibTrans" presStyleLbl="sibTrans1D1" presStyleIdx="5" presStyleCnt="6"/>
      <dgm:spPr/>
    </dgm:pt>
  </dgm:ptLst>
  <dgm:cxnLst>
    <dgm:cxn modelId="{BF6A2A0B-E79A-4E8F-9261-B6F741AB3164}" srcId="{086ED0B4-25A7-4829-AD8A-21542CD30344}" destId="{42E3A11F-AE42-4A52-B739-2C7976E7085E}" srcOrd="0" destOrd="0" parTransId="{865A9F2B-6F1C-4F7E-8470-F8C05D59409D}" sibTransId="{2AF0CD68-011E-49C0-9BC9-5154438638D9}"/>
    <dgm:cxn modelId="{A3E6271A-21F5-4F52-A330-F06DA5776F88}" type="presOf" srcId="{DE94BD64-4153-4AB9-A207-2DE19BC5A086}" destId="{8C61FEF6-782C-4C59-ACDC-0AC7AF7C6A5E}" srcOrd="0" destOrd="0" presId="urn:microsoft.com/office/officeart/2005/8/layout/cycle5"/>
    <dgm:cxn modelId="{5005F227-3E42-48D9-911A-0AE21685B12B}" srcId="{086ED0B4-25A7-4829-AD8A-21542CD30344}" destId="{F2674FB8-3DF7-40BA-AA2D-0230D476FE19}" srcOrd="5" destOrd="0" parTransId="{11B79B0B-19AB-4F36-9423-4FC775075CE7}" sibTransId="{F13AA340-FC2E-4FA0-B506-112C1334D2B1}"/>
    <dgm:cxn modelId="{AA1EE535-9E17-40B9-B2C7-22CA8B764DC7}" srcId="{086ED0B4-25A7-4829-AD8A-21542CD30344}" destId="{A88D2401-85DC-49B1-8112-BECB2C4D24BC}" srcOrd="3" destOrd="0" parTransId="{D12FDD7F-BE62-437B-A7A2-7E9653C8DE15}" sibTransId="{E9865D59-73DC-4CC2-92E5-4AD8681BF362}"/>
    <dgm:cxn modelId="{A857B036-C45E-435C-A578-F85939D708CF}" type="presOf" srcId="{086ED0B4-25A7-4829-AD8A-21542CD30344}" destId="{F2257072-D34E-481B-88A5-18FC344B5D28}" srcOrd="0" destOrd="0" presId="urn:microsoft.com/office/officeart/2005/8/layout/cycle5"/>
    <dgm:cxn modelId="{9579B841-45BD-4E2B-994C-497994EA056F}" type="presOf" srcId="{AF371C2D-1443-42E5-A4E5-7D70FE8BFB4F}" destId="{77775509-5166-4110-B9ED-FFC67562646A}" srcOrd="0" destOrd="0" presId="urn:microsoft.com/office/officeart/2005/8/layout/cycle5"/>
    <dgm:cxn modelId="{4B3BE763-FE5A-49CC-9EC5-060F542ACF82}" type="presOf" srcId="{30FACE66-7C10-477D-8D1E-E6C8F3FE89FD}" destId="{F7727671-776F-4F17-9F52-490978EF076A}" srcOrd="0" destOrd="0" presId="urn:microsoft.com/office/officeart/2005/8/layout/cycle5"/>
    <dgm:cxn modelId="{298C8A50-513D-4718-8AEE-6E522AD0AFBB}" type="presOf" srcId="{E9865D59-73DC-4CC2-92E5-4AD8681BF362}" destId="{549A4801-AAE2-488F-9DBC-446808A0BFEB}" srcOrd="0" destOrd="0" presId="urn:microsoft.com/office/officeart/2005/8/layout/cycle5"/>
    <dgm:cxn modelId="{DC243051-83A2-41A1-80DA-D9A5F240F7E3}" type="presOf" srcId="{2AF0CD68-011E-49C0-9BC9-5154438638D9}" destId="{AE46D983-35D7-4018-8E5A-D65FAE9761ED}" srcOrd="0" destOrd="0" presId="urn:microsoft.com/office/officeart/2005/8/layout/cycle5"/>
    <dgm:cxn modelId="{F0C46D56-FF7F-4E1D-BF74-209E175426EA}" type="presOf" srcId="{F13AA340-FC2E-4FA0-B506-112C1334D2B1}" destId="{A6C3F33E-C06D-444C-B927-6B6E0E69D7EC}" srcOrd="0" destOrd="0" presId="urn:microsoft.com/office/officeart/2005/8/layout/cycle5"/>
    <dgm:cxn modelId="{CA378277-5F96-4ABF-A01C-4676DF5611BC}" srcId="{086ED0B4-25A7-4829-AD8A-21542CD30344}" destId="{567BA043-64D3-4197-A3B4-A04AA945E3DE}" srcOrd="2" destOrd="0" parTransId="{F59DF416-E5D8-4DB4-9E26-F983510FEB8E}" sibTransId="{267C518A-0743-4D52-A3A1-8DE43F0C0769}"/>
    <dgm:cxn modelId="{5366747D-012E-4EDA-9044-AE1759C3BFBE}" type="presOf" srcId="{567BA043-64D3-4197-A3B4-A04AA945E3DE}" destId="{3E33AF8F-EABE-4A13-B8A1-800EDF104AC1}" srcOrd="0" destOrd="0" presId="urn:microsoft.com/office/officeart/2005/8/layout/cycle5"/>
    <dgm:cxn modelId="{E829F399-F643-4415-A55B-583284FE0F0A}" type="presOf" srcId="{267C518A-0743-4D52-A3A1-8DE43F0C0769}" destId="{8D27B3E9-524A-4613-842E-72224BF8A02B}" srcOrd="0" destOrd="0" presId="urn:microsoft.com/office/officeart/2005/8/layout/cycle5"/>
    <dgm:cxn modelId="{9759B4A7-2B33-4A3C-93BD-C6164CFC16E3}" type="presOf" srcId="{42E3A11F-AE42-4A52-B739-2C7976E7085E}" destId="{B139EA08-25E6-4085-81BA-8D35757D6A7A}" srcOrd="0" destOrd="0" presId="urn:microsoft.com/office/officeart/2005/8/layout/cycle5"/>
    <dgm:cxn modelId="{604594AE-3D35-4CE7-97EA-0D8F48E349EA}" srcId="{086ED0B4-25A7-4829-AD8A-21542CD30344}" destId="{39B4B5A1-47E1-4BAA-A2CD-32AE6B5CABB3}" srcOrd="4" destOrd="0" parTransId="{AFACDAC3-99A0-4ACC-B5E1-C58512B0087D}" sibTransId="{DE94BD64-4153-4AB9-A207-2DE19BC5A086}"/>
    <dgm:cxn modelId="{14A71CC2-E8AA-42D0-BFA7-759F2EECFF11}" type="presOf" srcId="{A88D2401-85DC-49B1-8112-BECB2C4D24BC}" destId="{34575DBF-6C73-4350-AA25-97584C0DA67C}" srcOrd="0" destOrd="0" presId="urn:microsoft.com/office/officeart/2005/8/layout/cycle5"/>
    <dgm:cxn modelId="{CD8796CD-DC5E-43A4-ABD9-1FE4E883C0B3}" type="presOf" srcId="{39B4B5A1-47E1-4BAA-A2CD-32AE6B5CABB3}" destId="{7A11B188-F889-4155-A680-971680803A7C}" srcOrd="0" destOrd="0" presId="urn:microsoft.com/office/officeart/2005/8/layout/cycle5"/>
    <dgm:cxn modelId="{73B77DCF-EE8F-44A4-9504-2BA0C64944A5}" type="presOf" srcId="{F2674FB8-3DF7-40BA-AA2D-0230D476FE19}" destId="{9ACB84EE-CF75-4DBE-9729-3E127CE672D7}" srcOrd="0" destOrd="0" presId="urn:microsoft.com/office/officeart/2005/8/layout/cycle5"/>
    <dgm:cxn modelId="{794F9DFA-2647-450A-8E6D-322A4B5F3435}" srcId="{086ED0B4-25A7-4829-AD8A-21542CD30344}" destId="{30FACE66-7C10-477D-8D1E-E6C8F3FE89FD}" srcOrd="1" destOrd="0" parTransId="{8121091F-72CE-4503-8B01-5B3F51F18740}" sibTransId="{AF371C2D-1443-42E5-A4E5-7D70FE8BFB4F}"/>
    <dgm:cxn modelId="{5B9C26A8-2B16-4CB4-839E-F2715FD0EB5F}" type="presParOf" srcId="{F2257072-D34E-481B-88A5-18FC344B5D28}" destId="{B139EA08-25E6-4085-81BA-8D35757D6A7A}" srcOrd="0" destOrd="0" presId="urn:microsoft.com/office/officeart/2005/8/layout/cycle5"/>
    <dgm:cxn modelId="{C5BA4ECD-2105-41C7-A968-5E8E37051503}" type="presParOf" srcId="{F2257072-D34E-481B-88A5-18FC344B5D28}" destId="{9F604A41-EBA0-405A-99D0-BEE6B6AF7F0E}" srcOrd="1" destOrd="0" presId="urn:microsoft.com/office/officeart/2005/8/layout/cycle5"/>
    <dgm:cxn modelId="{07CF1083-2E3C-4781-B13D-AD1A3A98855C}" type="presParOf" srcId="{F2257072-D34E-481B-88A5-18FC344B5D28}" destId="{AE46D983-35D7-4018-8E5A-D65FAE9761ED}" srcOrd="2" destOrd="0" presId="urn:microsoft.com/office/officeart/2005/8/layout/cycle5"/>
    <dgm:cxn modelId="{11D223A1-A6CF-440C-9104-CDEA55EF7FF6}" type="presParOf" srcId="{F2257072-D34E-481B-88A5-18FC344B5D28}" destId="{F7727671-776F-4F17-9F52-490978EF076A}" srcOrd="3" destOrd="0" presId="urn:microsoft.com/office/officeart/2005/8/layout/cycle5"/>
    <dgm:cxn modelId="{85C68742-E173-44E7-B1E1-1739A5C287A2}" type="presParOf" srcId="{F2257072-D34E-481B-88A5-18FC344B5D28}" destId="{C0449002-8CFD-4E2D-BF73-194DA06C47B9}" srcOrd="4" destOrd="0" presId="urn:microsoft.com/office/officeart/2005/8/layout/cycle5"/>
    <dgm:cxn modelId="{F435A0CA-6475-45EE-BEE6-927006647808}" type="presParOf" srcId="{F2257072-D34E-481B-88A5-18FC344B5D28}" destId="{77775509-5166-4110-B9ED-FFC67562646A}" srcOrd="5" destOrd="0" presId="urn:microsoft.com/office/officeart/2005/8/layout/cycle5"/>
    <dgm:cxn modelId="{DDC3102D-7EB2-427C-99BD-DE8B3CE77FE5}" type="presParOf" srcId="{F2257072-D34E-481B-88A5-18FC344B5D28}" destId="{3E33AF8F-EABE-4A13-B8A1-800EDF104AC1}" srcOrd="6" destOrd="0" presId="urn:microsoft.com/office/officeart/2005/8/layout/cycle5"/>
    <dgm:cxn modelId="{6EC7CAEE-3192-46CA-B061-599B09183609}" type="presParOf" srcId="{F2257072-D34E-481B-88A5-18FC344B5D28}" destId="{6DDD4F2C-8F1C-4BF4-8493-F002767DDD5B}" srcOrd="7" destOrd="0" presId="urn:microsoft.com/office/officeart/2005/8/layout/cycle5"/>
    <dgm:cxn modelId="{CF86DE24-2CED-40B4-A738-87A29E1B79B8}" type="presParOf" srcId="{F2257072-D34E-481B-88A5-18FC344B5D28}" destId="{8D27B3E9-524A-4613-842E-72224BF8A02B}" srcOrd="8" destOrd="0" presId="urn:microsoft.com/office/officeart/2005/8/layout/cycle5"/>
    <dgm:cxn modelId="{7EBEF78A-D149-4FE3-8E50-B7AEFF68CDE8}" type="presParOf" srcId="{F2257072-D34E-481B-88A5-18FC344B5D28}" destId="{34575DBF-6C73-4350-AA25-97584C0DA67C}" srcOrd="9" destOrd="0" presId="urn:microsoft.com/office/officeart/2005/8/layout/cycle5"/>
    <dgm:cxn modelId="{664F0853-5F94-416C-9D7E-591BE377E826}" type="presParOf" srcId="{F2257072-D34E-481B-88A5-18FC344B5D28}" destId="{B00C8083-00A7-4214-AEDC-727B7B6EB139}" srcOrd="10" destOrd="0" presId="urn:microsoft.com/office/officeart/2005/8/layout/cycle5"/>
    <dgm:cxn modelId="{734A52DB-0E86-4871-BEE9-C75624FC1F4C}" type="presParOf" srcId="{F2257072-D34E-481B-88A5-18FC344B5D28}" destId="{549A4801-AAE2-488F-9DBC-446808A0BFEB}" srcOrd="11" destOrd="0" presId="urn:microsoft.com/office/officeart/2005/8/layout/cycle5"/>
    <dgm:cxn modelId="{A6416A19-EF27-4F81-80E7-FEF44CB1824A}" type="presParOf" srcId="{F2257072-D34E-481B-88A5-18FC344B5D28}" destId="{7A11B188-F889-4155-A680-971680803A7C}" srcOrd="12" destOrd="0" presId="urn:microsoft.com/office/officeart/2005/8/layout/cycle5"/>
    <dgm:cxn modelId="{92DD51A7-BAE2-475E-BB05-233799327190}" type="presParOf" srcId="{F2257072-D34E-481B-88A5-18FC344B5D28}" destId="{A8C0F223-01EB-4FCE-88D2-7010EC28294A}" srcOrd="13" destOrd="0" presId="urn:microsoft.com/office/officeart/2005/8/layout/cycle5"/>
    <dgm:cxn modelId="{F80B354C-3BD2-424F-971C-BFF42F798620}" type="presParOf" srcId="{F2257072-D34E-481B-88A5-18FC344B5D28}" destId="{8C61FEF6-782C-4C59-ACDC-0AC7AF7C6A5E}" srcOrd="14" destOrd="0" presId="urn:microsoft.com/office/officeart/2005/8/layout/cycle5"/>
    <dgm:cxn modelId="{FF37B365-8219-4A64-9E0A-99467AF0FA56}" type="presParOf" srcId="{F2257072-D34E-481B-88A5-18FC344B5D28}" destId="{9ACB84EE-CF75-4DBE-9729-3E127CE672D7}" srcOrd="15" destOrd="0" presId="urn:microsoft.com/office/officeart/2005/8/layout/cycle5"/>
    <dgm:cxn modelId="{C27D1D78-106B-4EC9-BBBD-2A46D3D165AD}" type="presParOf" srcId="{F2257072-D34E-481B-88A5-18FC344B5D28}" destId="{DAB23385-5E9F-486A-B2AC-CAEFCAB6146F}" srcOrd="16" destOrd="0" presId="urn:microsoft.com/office/officeart/2005/8/layout/cycle5"/>
    <dgm:cxn modelId="{BF68B8ED-A5EE-4338-A6A8-C12F06F34EA6}" type="presParOf" srcId="{F2257072-D34E-481B-88A5-18FC344B5D28}" destId="{A6C3F33E-C06D-444C-B927-6B6E0E69D7EC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3CDCA6-8C35-4471-BC3A-3C12FF2E011A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A9E47F4B-0159-43AE-B3B4-43DADEAA075F}">
      <dgm:prSet phldrT="[Texto]" phldr="0"/>
      <dgm:spPr/>
      <dgm:t>
        <a:bodyPr/>
        <a:lstStyle/>
        <a:p>
          <a:pPr>
            <a:buNone/>
          </a:pPr>
          <a:endParaRPr lang="es-ES" b="1" dirty="0">
            <a:latin typeface="Poppins"/>
          </a:endParaRPr>
        </a:p>
        <a:p>
          <a:pPr rtl="0">
            <a:buNone/>
          </a:pPr>
          <a:r>
            <a:rPr lang="es-ES" b="1" dirty="0">
              <a:latin typeface="Poppins"/>
            </a:rPr>
            <a:t>1. </a:t>
          </a:r>
          <a:br>
            <a:rPr lang="es-ES" b="1" dirty="0">
              <a:latin typeface="Poppins"/>
            </a:rPr>
          </a:br>
          <a:r>
            <a:rPr lang="es-ES" b="1" dirty="0">
              <a:latin typeface="Poppins"/>
            </a:rPr>
            <a:t>Equipo GOA</a:t>
          </a:r>
          <a:endParaRPr lang="es-ES" b="0" dirty="0"/>
        </a:p>
      </dgm:t>
    </dgm:pt>
    <dgm:pt modelId="{1C17549F-560B-49D7-AD5B-7A345043C6CC}" type="parTrans" cxnId="{2F785552-DC49-44F0-BA97-62AEF5C40E79}">
      <dgm:prSet/>
      <dgm:spPr/>
      <dgm:t>
        <a:bodyPr/>
        <a:lstStyle/>
        <a:p>
          <a:endParaRPr lang="es-CL"/>
        </a:p>
      </dgm:t>
    </dgm:pt>
    <dgm:pt modelId="{CA502D1E-2977-460C-8791-B7CF5552ECA0}" type="sibTrans" cxnId="{2F785552-DC49-44F0-BA97-62AEF5C40E79}">
      <dgm:prSet/>
      <dgm:spPr/>
      <dgm:t>
        <a:bodyPr/>
        <a:lstStyle/>
        <a:p>
          <a:endParaRPr lang="es-CL"/>
        </a:p>
      </dgm:t>
    </dgm:pt>
    <dgm:pt modelId="{ED76C558-771E-4464-A0D5-6362603D1BEE}">
      <dgm:prSet phldrT="[Texto]" custT="0"/>
      <dgm:spPr/>
      <dgm:t>
        <a:bodyPr/>
        <a:lstStyle/>
        <a:p>
          <a:pPr>
            <a:buNone/>
          </a:pPr>
          <a:r>
            <a:rPr lang="es-CL"/>
            <a:t>Para el flujo de convalidación se realizan los estudios de convalidaciones  y posteriormente se  derivan al director para aprobación/rechazo.</a:t>
          </a:r>
        </a:p>
      </dgm:t>
    </dgm:pt>
    <dgm:pt modelId="{FAF5A114-3447-4016-9149-4044567E8759}" type="parTrans" cxnId="{B0722AF0-68B3-4906-B11E-5DBD6376DBCA}">
      <dgm:prSet/>
      <dgm:spPr/>
      <dgm:t>
        <a:bodyPr/>
        <a:lstStyle/>
        <a:p>
          <a:endParaRPr lang="es-CL"/>
        </a:p>
      </dgm:t>
    </dgm:pt>
    <dgm:pt modelId="{80A1CA7B-0E75-4B66-AB7B-A3DD6CF543CD}" type="sibTrans" cxnId="{B0722AF0-68B3-4906-B11E-5DBD6376DBCA}">
      <dgm:prSet/>
      <dgm:spPr/>
      <dgm:t>
        <a:bodyPr/>
        <a:lstStyle/>
        <a:p>
          <a:endParaRPr lang="es-CL"/>
        </a:p>
      </dgm:t>
    </dgm:pt>
    <dgm:pt modelId="{456AB31F-D509-4858-BFBF-E87412F68278}">
      <dgm:prSet phldrT="[Texto]" custT="1"/>
      <dgm:spPr/>
      <dgm:t>
        <a:bodyPr/>
        <a:lstStyle/>
        <a:p>
          <a:pPr rtl="0"/>
          <a:r>
            <a:rPr lang="es-ES" sz="2400" b="1"/>
            <a:t>2.</a:t>
          </a:r>
          <a:br>
            <a:rPr lang="es-ES" sz="2400" b="1">
              <a:latin typeface="Poppins"/>
            </a:rPr>
          </a:br>
          <a:r>
            <a:rPr lang="es-ES" sz="2400" b="1"/>
            <a:t>Director(a)</a:t>
          </a:r>
          <a:endParaRPr lang="es-CL" sz="2400" b="1"/>
        </a:p>
      </dgm:t>
    </dgm:pt>
    <dgm:pt modelId="{0E63A44C-3B1A-4896-825F-57030028F20A}" type="parTrans" cxnId="{CACBA47E-90B5-4CE9-AADB-9AF0DE93EA5F}">
      <dgm:prSet/>
      <dgm:spPr/>
      <dgm:t>
        <a:bodyPr/>
        <a:lstStyle/>
        <a:p>
          <a:endParaRPr lang="es-CL"/>
        </a:p>
      </dgm:t>
    </dgm:pt>
    <dgm:pt modelId="{DA86237D-7BB0-49CD-BF6C-A33BC130B0D0}" type="sibTrans" cxnId="{CACBA47E-90B5-4CE9-AADB-9AF0DE93EA5F}">
      <dgm:prSet/>
      <dgm:spPr/>
      <dgm:t>
        <a:bodyPr/>
        <a:lstStyle/>
        <a:p>
          <a:endParaRPr lang="es-CL"/>
        </a:p>
      </dgm:t>
    </dgm:pt>
    <dgm:pt modelId="{CEF4B628-C322-499F-B7CB-1ECA317CFC84}">
      <dgm:prSet phldrT="[Texto]"/>
      <dgm:spPr/>
      <dgm:t>
        <a:bodyPr/>
        <a:lstStyle/>
        <a:p>
          <a:pPr>
            <a:buNone/>
          </a:pPr>
          <a:r>
            <a:rPr lang="es-CL"/>
            <a:t>El/la director(a) de carrera o departamento entregará VB en los flujos de convalidación y homologación</a:t>
          </a:r>
          <a:r>
            <a:rPr lang="es-CL">
              <a:latin typeface="Poppins"/>
            </a:rPr>
            <a:t>.</a:t>
          </a:r>
          <a:endParaRPr lang="es-CL"/>
        </a:p>
      </dgm:t>
    </dgm:pt>
    <dgm:pt modelId="{1DFCB4ED-6799-43E8-8505-6F159F21C9A7}" type="parTrans" cxnId="{C80FDAC5-A41B-4C26-9B03-2A87C94D5BFF}">
      <dgm:prSet/>
      <dgm:spPr/>
      <dgm:t>
        <a:bodyPr/>
        <a:lstStyle/>
        <a:p>
          <a:endParaRPr lang="es-CL"/>
        </a:p>
      </dgm:t>
    </dgm:pt>
    <dgm:pt modelId="{8106F19A-F67E-4806-B0CB-D0699B04082A}" type="sibTrans" cxnId="{C80FDAC5-A41B-4C26-9B03-2A87C94D5BFF}">
      <dgm:prSet/>
      <dgm:spPr/>
      <dgm:t>
        <a:bodyPr/>
        <a:lstStyle/>
        <a:p>
          <a:endParaRPr lang="es-CL"/>
        </a:p>
      </dgm:t>
    </dgm:pt>
    <dgm:pt modelId="{D13AD5E8-2278-40D9-8968-B29B2A64D9B0}">
      <dgm:prSet phldrT="[Texto]" custT="1"/>
      <dgm:spPr/>
      <dgm:t>
        <a:bodyPr/>
        <a:lstStyle/>
        <a:p>
          <a:pPr rtl="0"/>
          <a:r>
            <a:rPr lang="es-ES" sz="2400" b="1"/>
            <a:t>3. </a:t>
          </a:r>
          <a:r>
            <a:rPr lang="es-ES" sz="2400" b="1">
              <a:latin typeface="Poppins"/>
            </a:rPr>
            <a:t>Departamento / Escuela</a:t>
          </a:r>
          <a:endParaRPr lang="es-CL" sz="2400" b="1"/>
        </a:p>
      </dgm:t>
    </dgm:pt>
    <dgm:pt modelId="{7EDFFAF2-2149-46D0-94BD-23A1B12EC2B6}" type="parTrans" cxnId="{1F69B021-FE59-4946-993C-4DDAB19CD5FF}">
      <dgm:prSet/>
      <dgm:spPr/>
      <dgm:t>
        <a:bodyPr/>
        <a:lstStyle/>
        <a:p>
          <a:endParaRPr lang="es-CL"/>
        </a:p>
      </dgm:t>
    </dgm:pt>
    <dgm:pt modelId="{DFDB0FB6-2D70-4F79-8B10-083F13C860F5}" type="sibTrans" cxnId="{1F69B021-FE59-4946-993C-4DDAB19CD5FF}">
      <dgm:prSet/>
      <dgm:spPr/>
      <dgm:t>
        <a:bodyPr/>
        <a:lstStyle/>
        <a:p>
          <a:endParaRPr lang="es-CL"/>
        </a:p>
      </dgm:t>
    </dgm:pt>
    <dgm:pt modelId="{F343DC82-91C8-4804-B91E-F752B364BEE9}">
      <dgm:prSet phldrT="[Texto]"/>
      <dgm:spPr/>
      <dgm:t>
        <a:bodyPr/>
        <a:lstStyle/>
        <a:p>
          <a:pPr rtl="0"/>
          <a:r>
            <a:rPr lang="es-CL"/>
            <a:t>Equipo deberá gestionar y entregar respuesta a los estudiantes vía CRM</a:t>
          </a:r>
          <a:r>
            <a:rPr lang="es-CL">
              <a:latin typeface="Poppins"/>
            </a:rPr>
            <a:t> para procesos NO GOA</a:t>
          </a:r>
          <a:endParaRPr lang="es-CL"/>
        </a:p>
      </dgm:t>
    </dgm:pt>
    <dgm:pt modelId="{16882941-CB06-4C3D-8F59-A1DD81A73B88}" type="parTrans" cxnId="{AEDAD9F7-7966-4157-AF98-8141A1F0FA05}">
      <dgm:prSet/>
      <dgm:spPr/>
      <dgm:t>
        <a:bodyPr/>
        <a:lstStyle/>
        <a:p>
          <a:endParaRPr lang="es-CL"/>
        </a:p>
      </dgm:t>
    </dgm:pt>
    <dgm:pt modelId="{22C88B43-7967-4DD0-A485-349103664105}" type="sibTrans" cxnId="{AEDAD9F7-7966-4157-AF98-8141A1F0FA05}">
      <dgm:prSet/>
      <dgm:spPr/>
      <dgm:t>
        <a:bodyPr/>
        <a:lstStyle/>
        <a:p>
          <a:endParaRPr lang="es-CL"/>
        </a:p>
      </dgm:t>
    </dgm:pt>
    <dgm:pt modelId="{90D74B07-057A-43AB-B92E-0463623328E0}">
      <dgm:prSet phldr="0"/>
      <dgm:spPr/>
      <dgm:t>
        <a:bodyPr/>
        <a:lstStyle/>
        <a:p>
          <a:pPr rtl="0"/>
          <a:r>
            <a:rPr lang="es-CL" sz="1100" b="0">
              <a:latin typeface="Calibri"/>
              <a:ea typeface="Calibri"/>
              <a:cs typeface="Calibri"/>
            </a:rPr>
            <a:t>Equipo deberá gestionar y entregar respuesta a los estudiantes vía CRM para procesos GOA</a:t>
          </a:r>
          <a:endParaRPr lang="es-CL" sz="1800" b="0">
            <a:latin typeface="Poppins"/>
          </a:endParaRPr>
        </a:p>
      </dgm:t>
    </dgm:pt>
    <dgm:pt modelId="{4C953781-977B-4CA5-A6A0-85F3E47F5B23}" type="parTrans" cxnId="{0601D85D-F899-4743-A0AF-9FEEEF08DD46}">
      <dgm:prSet/>
      <dgm:spPr/>
    </dgm:pt>
    <dgm:pt modelId="{A85C9091-15F6-4E67-8BD1-86709F09C47F}" type="sibTrans" cxnId="{0601D85D-F899-4743-A0AF-9FEEEF08DD46}">
      <dgm:prSet/>
      <dgm:spPr/>
    </dgm:pt>
    <dgm:pt modelId="{34045678-9522-4EAA-8576-B42AE4178584}" type="pres">
      <dgm:prSet presAssocID="{E13CDCA6-8C35-4471-BC3A-3C12FF2E011A}" presName="theList" presStyleCnt="0">
        <dgm:presLayoutVars>
          <dgm:dir/>
          <dgm:animLvl val="lvl"/>
          <dgm:resizeHandles val="exact"/>
        </dgm:presLayoutVars>
      </dgm:prSet>
      <dgm:spPr/>
    </dgm:pt>
    <dgm:pt modelId="{1BB136A2-7027-4711-B6AE-E2E85540A658}" type="pres">
      <dgm:prSet presAssocID="{A9E47F4B-0159-43AE-B3B4-43DADEAA075F}" presName="compNode" presStyleCnt="0"/>
      <dgm:spPr/>
    </dgm:pt>
    <dgm:pt modelId="{FEB38F37-75B3-4C89-AB05-CF2DCA374C51}" type="pres">
      <dgm:prSet presAssocID="{A9E47F4B-0159-43AE-B3B4-43DADEAA075F}" presName="aNode" presStyleLbl="bgShp" presStyleIdx="0" presStyleCnt="3" custLinFactNeighborX="1738" custLinFactNeighborY="753"/>
      <dgm:spPr/>
    </dgm:pt>
    <dgm:pt modelId="{36BE7A8F-02A5-41DF-B95E-22B4A827B5E8}" type="pres">
      <dgm:prSet presAssocID="{A9E47F4B-0159-43AE-B3B4-43DADEAA075F}" presName="textNode" presStyleLbl="bgShp" presStyleIdx="0" presStyleCnt="3"/>
      <dgm:spPr/>
    </dgm:pt>
    <dgm:pt modelId="{79EB6232-8158-4A42-A06C-B90884E2816B}" type="pres">
      <dgm:prSet presAssocID="{A9E47F4B-0159-43AE-B3B4-43DADEAA075F}" presName="compChildNode" presStyleCnt="0"/>
      <dgm:spPr/>
    </dgm:pt>
    <dgm:pt modelId="{36426031-7B2F-4CFF-9B4A-86AADF7696CD}" type="pres">
      <dgm:prSet presAssocID="{A9E47F4B-0159-43AE-B3B4-43DADEAA075F}" presName="theInnerList" presStyleCnt="0"/>
      <dgm:spPr/>
    </dgm:pt>
    <dgm:pt modelId="{590A045B-798C-490D-B453-84194D4E8984}" type="pres">
      <dgm:prSet presAssocID="{ED76C558-771E-4464-A0D5-6362603D1BEE}" presName="childNode" presStyleLbl="node1" presStyleIdx="0" presStyleCnt="4" custScaleY="85150">
        <dgm:presLayoutVars>
          <dgm:bulletEnabled val="1"/>
        </dgm:presLayoutVars>
      </dgm:prSet>
      <dgm:spPr/>
    </dgm:pt>
    <dgm:pt modelId="{02BB4C51-DF05-4672-8737-7B7792ABA59C}" type="pres">
      <dgm:prSet presAssocID="{ED76C558-771E-4464-A0D5-6362603D1BEE}" presName="aSpace2" presStyleCnt="0"/>
      <dgm:spPr/>
    </dgm:pt>
    <dgm:pt modelId="{3CE7A53B-2BEB-4690-AD14-000786BEFB96}" type="pres">
      <dgm:prSet presAssocID="{90D74B07-057A-43AB-B92E-0463623328E0}" presName="childNode" presStyleLbl="node1" presStyleIdx="1" presStyleCnt="4">
        <dgm:presLayoutVars>
          <dgm:bulletEnabled val="1"/>
        </dgm:presLayoutVars>
      </dgm:prSet>
      <dgm:spPr/>
    </dgm:pt>
    <dgm:pt modelId="{DEAF6DD3-0FAD-44CF-AC03-AF63AAC29202}" type="pres">
      <dgm:prSet presAssocID="{A9E47F4B-0159-43AE-B3B4-43DADEAA075F}" presName="aSpace" presStyleCnt="0"/>
      <dgm:spPr/>
    </dgm:pt>
    <dgm:pt modelId="{DCA819CF-5101-4ACC-83E1-2EC3741D5868}" type="pres">
      <dgm:prSet presAssocID="{456AB31F-D509-4858-BFBF-E87412F68278}" presName="compNode" presStyleCnt="0"/>
      <dgm:spPr/>
    </dgm:pt>
    <dgm:pt modelId="{754639D5-5763-4E1B-8565-01630C7198BA}" type="pres">
      <dgm:prSet presAssocID="{456AB31F-D509-4858-BFBF-E87412F68278}" presName="aNode" presStyleLbl="bgShp" presStyleIdx="1" presStyleCnt="3"/>
      <dgm:spPr/>
    </dgm:pt>
    <dgm:pt modelId="{26EAF6BC-8994-4B8A-BD97-1F5380D0B126}" type="pres">
      <dgm:prSet presAssocID="{456AB31F-D509-4858-BFBF-E87412F68278}" presName="textNode" presStyleLbl="bgShp" presStyleIdx="1" presStyleCnt="3"/>
      <dgm:spPr/>
    </dgm:pt>
    <dgm:pt modelId="{7331E886-1710-462F-9586-0CBD8E2C303A}" type="pres">
      <dgm:prSet presAssocID="{456AB31F-D509-4858-BFBF-E87412F68278}" presName="compChildNode" presStyleCnt="0"/>
      <dgm:spPr/>
    </dgm:pt>
    <dgm:pt modelId="{C4261D7D-299B-4EE0-B557-FB31BA87C998}" type="pres">
      <dgm:prSet presAssocID="{456AB31F-D509-4858-BFBF-E87412F68278}" presName="theInnerList" presStyleCnt="0"/>
      <dgm:spPr/>
    </dgm:pt>
    <dgm:pt modelId="{80C2DD61-F8FD-4907-8AAB-A4907EE8E85B}" type="pres">
      <dgm:prSet presAssocID="{CEF4B628-C322-499F-B7CB-1ECA317CFC84}" presName="childNode" presStyleLbl="node1" presStyleIdx="2" presStyleCnt="4" custScaleY="88562" custLinFactNeighborX="-869" custLinFactNeighborY="853">
        <dgm:presLayoutVars>
          <dgm:bulletEnabled val="1"/>
        </dgm:presLayoutVars>
      </dgm:prSet>
      <dgm:spPr/>
    </dgm:pt>
    <dgm:pt modelId="{C76EACE0-9D4C-4075-9EFA-8BCC63407B85}" type="pres">
      <dgm:prSet presAssocID="{456AB31F-D509-4858-BFBF-E87412F68278}" presName="aSpace" presStyleCnt="0"/>
      <dgm:spPr/>
    </dgm:pt>
    <dgm:pt modelId="{A815E0A3-A884-42B2-AF6B-4F740E3D5196}" type="pres">
      <dgm:prSet presAssocID="{D13AD5E8-2278-40D9-8968-B29B2A64D9B0}" presName="compNode" presStyleCnt="0"/>
      <dgm:spPr/>
    </dgm:pt>
    <dgm:pt modelId="{0E0C9F84-8C58-459F-8D13-7CCAD1D03B52}" type="pres">
      <dgm:prSet presAssocID="{D13AD5E8-2278-40D9-8968-B29B2A64D9B0}" presName="aNode" presStyleLbl="bgShp" presStyleIdx="2" presStyleCnt="3"/>
      <dgm:spPr/>
    </dgm:pt>
    <dgm:pt modelId="{A0E3964A-F61B-4158-A2AD-99C5E3B2C10E}" type="pres">
      <dgm:prSet presAssocID="{D13AD5E8-2278-40D9-8968-B29B2A64D9B0}" presName="textNode" presStyleLbl="bgShp" presStyleIdx="2" presStyleCnt="3"/>
      <dgm:spPr/>
    </dgm:pt>
    <dgm:pt modelId="{04A81F8B-B710-4427-973D-CCB29A1D6212}" type="pres">
      <dgm:prSet presAssocID="{D13AD5E8-2278-40D9-8968-B29B2A64D9B0}" presName="compChildNode" presStyleCnt="0"/>
      <dgm:spPr/>
    </dgm:pt>
    <dgm:pt modelId="{6563616B-0C27-4A29-BAA7-1D563CE9B142}" type="pres">
      <dgm:prSet presAssocID="{D13AD5E8-2278-40D9-8968-B29B2A64D9B0}" presName="theInnerList" presStyleCnt="0"/>
      <dgm:spPr/>
    </dgm:pt>
    <dgm:pt modelId="{FBBE0F11-9A2D-4DA9-95DE-EF30CCB0C56A}" type="pres">
      <dgm:prSet presAssocID="{F343DC82-91C8-4804-B91E-F752B364BEE9}" presName="childNode" presStyleLbl="node1" presStyleIdx="3" presStyleCnt="4" custScaleY="87993">
        <dgm:presLayoutVars>
          <dgm:bulletEnabled val="1"/>
        </dgm:presLayoutVars>
      </dgm:prSet>
      <dgm:spPr/>
    </dgm:pt>
  </dgm:ptLst>
  <dgm:cxnLst>
    <dgm:cxn modelId="{1F69B021-FE59-4946-993C-4DDAB19CD5FF}" srcId="{E13CDCA6-8C35-4471-BC3A-3C12FF2E011A}" destId="{D13AD5E8-2278-40D9-8968-B29B2A64D9B0}" srcOrd="2" destOrd="0" parTransId="{7EDFFAF2-2149-46D0-94BD-23A1B12EC2B6}" sibTransId="{DFDB0FB6-2D70-4F79-8B10-083F13C860F5}"/>
    <dgm:cxn modelId="{BCA0C13E-C66F-4F08-A1BD-A358505C76F8}" type="presOf" srcId="{D13AD5E8-2278-40D9-8968-B29B2A64D9B0}" destId="{0E0C9F84-8C58-459F-8D13-7CCAD1D03B52}" srcOrd="0" destOrd="0" presId="urn:microsoft.com/office/officeart/2005/8/layout/lProcess2"/>
    <dgm:cxn modelId="{0601D85D-F899-4743-A0AF-9FEEEF08DD46}" srcId="{A9E47F4B-0159-43AE-B3B4-43DADEAA075F}" destId="{90D74B07-057A-43AB-B92E-0463623328E0}" srcOrd="1" destOrd="0" parTransId="{4C953781-977B-4CA5-A6A0-85F3E47F5B23}" sibTransId="{A85C9091-15F6-4E67-8BD1-86709F09C47F}"/>
    <dgm:cxn modelId="{198AAD62-851F-48CD-AD08-B8BB5215F55B}" type="presOf" srcId="{456AB31F-D509-4858-BFBF-E87412F68278}" destId="{26EAF6BC-8994-4B8A-BD97-1F5380D0B126}" srcOrd="1" destOrd="0" presId="urn:microsoft.com/office/officeart/2005/8/layout/lProcess2"/>
    <dgm:cxn modelId="{67E06845-7247-49CF-B8D6-9D92CDC17DFD}" type="presOf" srcId="{F343DC82-91C8-4804-B91E-F752B364BEE9}" destId="{FBBE0F11-9A2D-4DA9-95DE-EF30CCB0C56A}" srcOrd="0" destOrd="0" presId="urn:microsoft.com/office/officeart/2005/8/layout/lProcess2"/>
    <dgm:cxn modelId="{33290566-5843-4D32-A52E-B4710D987586}" type="presOf" srcId="{90D74B07-057A-43AB-B92E-0463623328E0}" destId="{3CE7A53B-2BEB-4690-AD14-000786BEFB96}" srcOrd="0" destOrd="0" presId="urn:microsoft.com/office/officeart/2005/8/layout/lProcess2"/>
    <dgm:cxn modelId="{0FE84851-458D-4D60-9F5B-A8BFCA329304}" type="presOf" srcId="{456AB31F-D509-4858-BFBF-E87412F68278}" destId="{754639D5-5763-4E1B-8565-01630C7198BA}" srcOrd="0" destOrd="0" presId="urn:microsoft.com/office/officeart/2005/8/layout/lProcess2"/>
    <dgm:cxn modelId="{2F785552-DC49-44F0-BA97-62AEF5C40E79}" srcId="{E13CDCA6-8C35-4471-BC3A-3C12FF2E011A}" destId="{A9E47F4B-0159-43AE-B3B4-43DADEAA075F}" srcOrd="0" destOrd="0" parTransId="{1C17549F-560B-49D7-AD5B-7A345043C6CC}" sibTransId="{CA502D1E-2977-460C-8791-B7CF5552ECA0}"/>
    <dgm:cxn modelId="{CACBA47E-90B5-4CE9-AADB-9AF0DE93EA5F}" srcId="{E13CDCA6-8C35-4471-BC3A-3C12FF2E011A}" destId="{456AB31F-D509-4858-BFBF-E87412F68278}" srcOrd="1" destOrd="0" parTransId="{0E63A44C-3B1A-4896-825F-57030028F20A}" sibTransId="{DA86237D-7BB0-49CD-BF6C-A33BC130B0D0}"/>
    <dgm:cxn modelId="{0C178784-7362-4A83-9DCF-9DF63FF4E546}" type="presOf" srcId="{CEF4B628-C322-499F-B7CB-1ECA317CFC84}" destId="{80C2DD61-F8FD-4907-8AAB-A4907EE8E85B}" srcOrd="0" destOrd="0" presId="urn:microsoft.com/office/officeart/2005/8/layout/lProcess2"/>
    <dgm:cxn modelId="{9D3A8087-C94E-482C-8B39-1C0C33B1E3A4}" type="presOf" srcId="{A9E47F4B-0159-43AE-B3B4-43DADEAA075F}" destId="{FEB38F37-75B3-4C89-AB05-CF2DCA374C51}" srcOrd="0" destOrd="0" presId="urn:microsoft.com/office/officeart/2005/8/layout/lProcess2"/>
    <dgm:cxn modelId="{CB19979B-E2F9-496F-9888-2A6B4B3239E9}" type="presOf" srcId="{E13CDCA6-8C35-4471-BC3A-3C12FF2E011A}" destId="{34045678-9522-4EAA-8576-B42AE4178584}" srcOrd="0" destOrd="0" presId="urn:microsoft.com/office/officeart/2005/8/layout/lProcess2"/>
    <dgm:cxn modelId="{38171EAB-7E36-49C2-9A3B-6F58430287B8}" type="presOf" srcId="{A9E47F4B-0159-43AE-B3B4-43DADEAA075F}" destId="{36BE7A8F-02A5-41DF-B95E-22B4A827B5E8}" srcOrd="1" destOrd="0" presId="urn:microsoft.com/office/officeart/2005/8/layout/lProcess2"/>
    <dgm:cxn modelId="{9625EBAF-F943-41A0-9D5B-F55FAE675F1F}" type="presOf" srcId="{ED76C558-771E-4464-A0D5-6362603D1BEE}" destId="{590A045B-798C-490D-B453-84194D4E8984}" srcOrd="0" destOrd="0" presId="urn:microsoft.com/office/officeart/2005/8/layout/lProcess2"/>
    <dgm:cxn modelId="{C80FDAC5-A41B-4C26-9B03-2A87C94D5BFF}" srcId="{456AB31F-D509-4858-BFBF-E87412F68278}" destId="{CEF4B628-C322-499F-B7CB-1ECA317CFC84}" srcOrd="0" destOrd="0" parTransId="{1DFCB4ED-6799-43E8-8505-6F159F21C9A7}" sibTransId="{8106F19A-F67E-4806-B0CB-D0699B04082A}"/>
    <dgm:cxn modelId="{B0722AF0-68B3-4906-B11E-5DBD6376DBCA}" srcId="{A9E47F4B-0159-43AE-B3B4-43DADEAA075F}" destId="{ED76C558-771E-4464-A0D5-6362603D1BEE}" srcOrd="0" destOrd="0" parTransId="{FAF5A114-3447-4016-9149-4044567E8759}" sibTransId="{80A1CA7B-0E75-4B66-AB7B-A3DD6CF543CD}"/>
    <dgm:cxn modelId="{AEDAD9F7-7966-4157-AF98-8141A1F0FA05}" srcId="{D13AD5E8-2278-40D9-8968-B29B2A64D9B0}" destId="{F343DC82-91C8-4804-B91E-F752B364BEE9}" srcOrd="0" destOrd="0" parTransId="{16882941-CB06-4C3D-8F59-A1DD81A73B88}" sibTransId="{22C88B43-7967-4DD0-A485-349103664105}"/>
    <dgm:cxn modelId="{729A42FE-39F1-4659-8C6F-9F3126515C14}" type="presOf" srcId="{D13AD5E8-2278-40D9-8968-B29B2A64D9B0}" destId="{A0E3964A-F61B-4158-A2AD-99C5E3B2C10E}" srcOrd="1" destOrd="0" presId="urn:microsoft.com/office/officeart/2005/8/layout/lProcess2"/>
    <dgm:cxn modelId="{702E57CD-59BF-403E-9EB2-583A6B89C3DC}" type="presParOf" srcId="{34045678-9522-4EAA-8576-B42AE4178584}" destId="{1BB136A2-7027-4711-B6AE-E2E85540A658}" srcOrd="0" destOrd="0" presId="urn:microsoft.com/office/officeart/2005/8/layout/lProcess2"/>
    <dgm:cxn modelId="{48FCEF46-EE85-4A2D-B9FA-5A7618A0615C}" type="presParOf" srcId="{1BB136A2-7027-4711-B6AE-E2E85540A658}" destId="{FEB38F37-75B3-4C89-AB05-CF2DCA374C51}" srcOrd="0" destOrd="0" presId="urn:microsoft.com/office/officeart/2005/8/layout/lProcess2"/>
    <dgm:cxn modelId="{7BD90FDE-3153-42B0-9C8C-586A69AFEA72}" type="presParOf" srcId="{1BB136A2-7027-4711-B6AE-E2E85540A658}" destId="{36BE7A8F-02A5-41DF-B95E-22B4A827B5E8}" srcOrd="1" destOrd="0" presId="urn:microsoft.com/office/officeart/2005/8/layout/lProcess2"/>
    <dgm:cxn modelId="{2C8F7C1A-908F-4386-BAEA-6B218C623BDA}" type="presParOf" srcId="{1BB136A2-7027-4711-B6AE-E2E85540A658}" destId="{79EB6232-8158-4A42-A06C-B90884E2816B}" srcOrd="2" destOrd="0" presId="urn:microsoft.com/office/officeart/2005/8/layout/lProcess2"/>
    <dgm:cxn modelId="{526728B9-A70B-45B2-97C5-7AC9A49E14FB}" type="presParOf" srcId="{79EB6232-8158-4A42-A06C-B90884E2816B}" destId="{36426031-7B2F-4CFF-9B4A-86AADF7696CD}" srcOrd="0" destOrd="0" presId="urn:microsoft.com/office/officeart/2005/8/layout/lProcess2"/>
    <dgm:cxn modelId="{5C07EF38-48D8-4685-AE8B-DE2F6C99B912}" type="presParOf" srcId="{36426031-7B2F-4CFF-9B4A-86AADF7696CD}" destId="{590A045B-798C-490D-B453-84194D4E8984}" srcOrd="0" destOrd="0" presId="urn:microsoft.com/office/officeart/2005/8/layout/lProcess2"/>
    <dgm:cxn modelId="{59A6BF6F-524F-4E3B-8C5A-D1C281FD4771}" type="presParOf" srcId="{36426031-7B2F-4CFF-9B4A-86AADF7696CD}" destId="{02BB4C51-DF05-4672-8737-7B7792ABA59C}" srcOrd="1" destOrd="0" presId="urn:microsoft.com/office/officeart/2005/8/layout/lProcess2"/>
    <dgm:cxn modelId="{E9E96294-878D-4886-81F7-854BE6E961C4}" type="presParOf" srcId="{36426031-7B2F-4CFF-9B4A-86AADF7696CD}" destId="{3CE7A53B-2BEB-4690-AD14-000786BEFB96}" srcOrd="2" destOrd="0" presId="urn:microsoft.com/office/officeart/2005/8/layout/lProcess2"/>
    <dgm:cxn modelId="{4F4785BE-886D-440E-889E-0D42DFD9C33D}" type="presParOf" srcId="{34045678-9522-4EAA-8576-B42AE4178584}" destId="{DEAF6DD3-0FAD-44CF-AC03-AF63AAC29202}" srcOrd="1" destOrd="0" presId="urn:microsoft.com/office/officeart/2005/8/layout/lProcess2"/>
    <dgm:cxn modelId="{C19BA77E-EE4A-436A-BA39-29F3FF47D6C2}" type="presParOf" srcId="{34045678-9522-4EAA-8576-B42AE4178584}" destId="{DCA819CF-5101-4ACC-83E1-2EC3741D5868}" srcOrd="2" destOrd="0" presId="urn:microsoft.com/office/officeart/2005/8/layout/lProcess2"/>
    <dgm:cxn modelId="{203FBA16-018F-4E42-BECF-5D79F5BEFDB4}" type="presParOf" srcId="{DCA819CF-5101-4ACC-83E1-2EC3741D5868}" destId="{754639D5-5763-4E1B-8565-01630C7198BA}" srcOrd="0" destOrd="0" presId="urn:microsoft.com/office/officeart/2005/8/layout/lProcess2"/>
    <dgm:cxn modelId="{3A91A53D-9823-48D5-9EBD-E9D7672D9534}" type="presParOf" srcId="{DCA819CF-5101-4ACC-83E1-2EC3741D5868}" destId="{26EAF6BC-8994-4B8A-BD97-1F5380D0B126}" srcOrd="1" destOrd="0" presId="urn:microsoft.com/office/officeart/2005/8/layout/lProcess2"/>
    <dgm:cxn modelId="{863E94CB-3AC9-4FA4-87A7-D229BD2C8642}" type="presParOf" srcId="{DCA819CF-5101-4ACC-83E1-2EC3741D5868}" destId="{7331E886-1710-462F-9586-0CBD8E2C303A}" srcOrd="2" destOrd="0" presId="urn:microsoft.com/office/officeart/2005/8/layout/lProcess2"/>
    <dgm:cxn modelId="{52EA0E10-7AF9-4C37-8A6F-36043404AFD6}" type="presParOf" srcId="{7331E886-1710-462F-9586-0CBD8E2C303A}" destId="{C4261D7D-299B-4EE0-B557-FB31BA87C998}" srcOrd="0" destOrd="0" presId="urn:microsoft.com/office/officeart/2005/8/layout/lProcess2"/>
    <dgm:cxn modelId="{3829064D-56C4-43EC-A625-89E4EE96E65C}" type="presParOf" srcId="{C4261D7D-299B-4EE0-B557-FB31BA87C998}" destId="{80C2DD61-F8FD-4907-8AAB-A4907EE8E85B}" srcOrd="0" destOrd="0" presId="urn:microsoft.com/office/officeart/2005/8/layout/lProcess2"/>
    <dgm:cxn modelId="{74FD7F15-30FD-4C66-A4AE-2CAF2246B613}" type="presParOf" srcId="{34045678-9522-4EAA-8576-B42AE4178584}" destId="{C76EACE0-9D4C-4075-9EFA-8BCC63407B85}" srcOrd="3" destOrd="0" presId="urn:microsoft.com/office/officeart/2005/8/layout/lProcess2"/>
    <dgm:cxn modelId="{E2C9A2DA-7CBC-4B70-879C-2F624167851B}" type="presParOf" srcId="{34045678-9522-4EAA-8576-B42AE4178584}" destId="{A815E0A3-A884-42B2-AF6B-4F740E3D5196}" srcOrd="4" destOrd="0" presId="urn:microsoft.com/office/officeart/2005/8/layout/lProcess2"/>
    <dgm:cxn modelId="{8F1EB352-FA23-4D4B-9176-B26E0295E3FD}" type="presParOf" srcId="{A815E0A3-A884-42B2-AF6B-4F740E3D5196}" destId="{0E0C9F84-8C58-459F-8D13-7CCAD1D03B52}" srcOrd="0" destOrd="0" presId="urn:microsoft.com/office/officeart/2005/8/layout/lProcess2"/>
    <dgm:cxn modelId="{B5BC6192-125B-4567-B7BB-4D116B7F28F3}" type="presParOf" srcId="{A815E0A3-A884-42B2-AF6B-4F740E3D5196}" destId="{A0E3964A-F61B-4158-A2AD-99C5E3B2C10E}" srcOrd="1" destOrd="0" presId="urn:microsoft.com/office/officeart/2005/8/layout/lProcess2"/>
    <dgm:cxn modelId="{C10409B6-7ADA-41FC-AFF3-D5234FDA405D}" type="presParOf" srcId="{A815E0A3-A884-42B2-AF6B-4F740E3D5196}" destId="{04A81F8B-B710-4427-973D-CCB29A1D6212}" srcOrd="2" destOrd="0" presId="urn:microsoft.com/office/officeart/2005/8/layout/lProcess2"/>
    <dgm:cxn modelId="{AC6607C4-023F-40C2-8578-62D58ABEB160}" type="presParOf" srcId="{04A81F8B-B710-4427-973D-CCB29A1D6212}" destId="{6563616B-0C27-4A29-BAA7-1D563CE9B142}" srcOrd="0" destOrd="0" presId="urn:microsoft.com/office/officeart/2005/8/layout/lProcess2"/>
    <dgm:cxn modelId="{EB43550B-A4CD-4F2D-9F83-D975C132A048}" type="presParOf" srcId="{6563616B-0C27-4A29-BAA7-1D563CE9B142}" destId="{FBBE0F11-9A2D-4DA9-95DE-EF30CCB0C56A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FE3E0E-03D1-4768-A039-E37378D20A2B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3EACB0A5-2F23-4066-B74E-A700BECA7CBF}">
      <dgm:prSet phldrT="[Texto]"/>
      <dgm:spPr>
        <a:solidFill>
          <a:srgbClr val="A50021"/>
        </a:solidFill>
      </dgm:spPr>
      <dgm:t>
        <a:bodyPr/>
        <a:lstStyle/>
        <a:p>
          <a:r>
            <a:rPr lang="es-CL"/>
            <a:t>Recepción del caso</a:t>
          </a:r>
        </a:p>
      </dgm:t>
    </dgm:pt>
    <dgm:pt modelId="{18629539-58E4-4030-8422-6D5E0A6E2358}" type="parTrans" cxnId="{A9C816FF-ED29-431F-BAA5-A8AB766BC697}">
      <dgm:prSet/>
      <dgm:spPr/>
      <dgm:t>
        <a:bodyPr/>
        <a:lstStyle/>
        <a:p>
          <a:endParaRPr lang="es-CL"/>
        </a:p>
      </dgm:t>
    </dgm:pt>
    <dgm:pt modelId="{DF0B511E-3906-44B6-BE6B-6A344AA15E6F}" type="sibTrans" cxnId="{A9C816FF-ED29-431F-BAA5-A8AB766BC697}">
      <dgm:prSet/>
      <dgm:spPr>
        <a:solidFill>
          <a:srgbClr val="091B2C"/>
        </a:solidFill>
      </dgm:spPr>
      <dgm:t>
        <a:bodyPr/>
        <a:lstStyle/>
        <a:p>
          <a:endParaRPr lang="es-CL"/>
        </a:p>
      </dgm:t>
    </dgm:pt>
    <dgm:pt modelId="{96FC6634-61E4-4C79-909C-4F43EDF97CD6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CL" sz="800"/>
            <a:t>Recepción de Reclamos desde el Estudiante por los canales disponibles</a:t>
          </a:r>
        </a:p>
      </dgm:t>
    </dgm:pt>
    <dgm:pt modelId="{436FCBE0-B5AC-4770-AA5D-23950F511AED}" type="parTrans" cxnId="{CD34C6EF-6D23-48BF-9DAC-1654B43687D1}">
      <dgm:prSet/>
      <dgm:spPr/>
      <dgm:t>
        <a:bodyPr/>
        <a:lstStyle/>
        <a:p>
          <a:endParaRPr lang="es-CL"/>
        </a:p>
      </dgm:t>
    </dgm:pt>
    <dgm:pt modelId="{EA467580-614F-462A-BF94-9BBE063CBCC6}" type="sibTrans" cxnId="{CD34C6EF-6D23-48BF-9DAC-1654B43687D1}">
      <dgm:prSet/>
      <dgm:spPr/>
      <dgm:t>
        <a:bodyPr/>
        <a:lstStyle/>
        <a:p>
          <a:endParaRPr lang="es-CL"/>
        </a:p>
      </dgm:t>
    </dgm:pt>
    <dgm:pt modelId="{7CAD8407-C259-41E4-AB66-44EFFF5F1E13}">
      <dgm:prSet phldrT="[Texto]"/>
      <dgm:spPr>
        <a:solidFill>
          <a:srgbClr val="A50021"/>
        </a:solidFill>
      </dgm:spPr>
      <dgm:t>
        <a:bodyPr/>
        <a:lstStyle/>
        <a:p>
          <a:r>
            <a:rPr lang="es-CL"/>
            <a:t>Detección temprana</a:t>
          </a:r>
        </a:p>
      </dgm:t>
    </dgm:pt>
    <dgm:pt modelId="{B25496D9-CDC7-40B5-9C92-07DE12629D92}" type="parTrans" cxnId="{B67DDA11-F144-4AC7-B41D-44DECA17782A}">
      <dgm:prSet/>
      <dgm:spPr/>
      <dgm:t>
        <a:bodyPr/>
        <a:lstStyle/>
        <a:p>
          <a:endParaRPr lang="es-CL"/>
        </a:p>
      </dgm:t>
    </dgm:pt>
    <dgm:pt modelId="{B63224C8-2B63-4360-A612-B996EDAA1264}" type="sibTrans" cxnId="{B67DDA11-F144-4AC7-B41D-44DECA17782A}">
      <dgm:prSet/>
      <dgm:spPr>
        <a:solidFill>
          <a:srgbClr val="091B2C"/>
        </a:solidFill>
      </dgm:spPr>
      <dgm:t>
        <a:bodyPr/>
        <a:lstStyle/>
        <a:p>
          <a:endParaRPr lang="es-CL"/>
        </a:p>
      </dgm:t>
    </dgm:pt>
    <dgm:pt modelId="{192D95D0-9AEE-478C-A9AB-2BB4690F0E88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L" sz="800"/>
            <a:t>Detección de casos graves o complejos derivación Interna de posibles Reclamos</a:t>
          </a:r>
        </a:p>
      </dgm:t>
    </dgm:pt>
    <dgm:pt modelId="{E2DBA285-C0D7-4466-A638-E1141F28F77D}" type="parTrans" cxnId="{EB0D9D60-6B9E-40C0-9B65-C16B8B14B749}">
      <dgm:prSet/>
      <dgm:spPr/>
      <dgm:t>
        <a:bodyPr/>
        <a:lstStyle/>
        <a:p>
          <a:endParaRPr lang="es-CL"/>
        </a:p>
      </dgm:t>
    </dgm:pt>
    <dgm:pt modelId="{AD63A2A3-76A5-4FE7-B592-7D267FF6DB8D}" type="sibTrans" cxnId="{EB0D9D60-6B9E-40C0-9B65-C16B8B14B749}">
      <dgm:prSet/>
      <dgm:spPr/>
      <dgm:t>
        <a:bodyPr/>
        <a:lstStyle/>
        <a:p>
          <a:endParaRPr lang="es-CL"/>
        </a:p>
      </dgm:t>
    </dgm:pt>
    <dgm:pt modelId="{8D2E93F5-D056-4FA8-B7B6-A4BA918CEC24}">
      <dgm:prSet phldrT="[Texto]"/>
      <dgm:spPr>
        <a:solidFill>
          <a:srgbClr val="A50021"/>
        </a:solidFill>
      </dgm:spPr>
      <dgm:t>
        <a:bodyPr/>
        <a:lstStyle/>
        <a:p>
          <a:r>
            <a:rPr lang="es-CL"/>
            <a:t>Gestión por Unidad</a:t>
          </a:r>
        </a:p>
      </dgm:t>
    </dgm:pt>
    <dgm:pt modelId="{0D79AC9F-FC59-4643-86B7-ECFEE8335924}" type="parTrans" cxnId="{47DA2332-7212-4BD7-952C-5A37983B4198}">
      <dgm:prSet/>
      <dgm:spPr/>
      <dgm:t>
        <a:bodyPr/>
        <a:lstStyle/>
        <a:p>
          <a:endParaRPr lang="es-CL"/>
        </a:p>
      </dgm:t>
    </dgm:pt>
    <dgm:pt modelId="{7663753F-33A7-4097-8C54-3ED3697195E3}" type="sibTrans" cxnId="{47DA2332-7212-4BD7-952C-5A37983B4198}">
      <dgm:prSet/>
      <dgm:spPr>
        <a:solidFill>
          <a:srgbClr val="091B2C"/>
        </a:solidFill>
      </dgm:spPr>
      <dgm:t>
        <a:bodyPr/>
        <a:lstStyle/>
        <a:p>
          <a:endParaRPr lang="es-CL"/>
        </a:p>
      </dgm:t>
    </dgm:pt>
    <dgm:pt modelId="{2847BFFA-E2C4-45B1-9325-7D7CB2D9AE48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CL" sz="800"/>
            <a:t>Análisis, clasificación y apoyo en especialistas  equipo de Casos Especiales dedicados a la gestión de reclamos.</a:t>
          </a:r>
        </a:p>
      </dgm:t>
    </dgm:pt>
    <dgm:pt modelId="{B355C622-7578-40AC-9B5E-7ED35A37EB60}" type="parTrans" cxnId="{359717D4-2027-44AD-AD48-B50FDB723E60}">
      <dgm:prSet/>
      <dgm:spPr/>
      <dgm:t>
        <a:bodyPr/>
        <a:lstStyle/>
        <a:p>
          <a:endParaRPr lang="es-CL"/>
        </a:p>
      </dgm:t>
    </dgm:pt>
    <dgm:pt modelId="{C4A76E36-A92C-48C4-8C05-EBFDB102AA17}" type="sibTrans" cxnId="{359717D4-2027-44AD-AD48-B50FDB723E60}">
      <dgm:prSet/>
      <dgm:spPr/>
      <dgm:t>
        <a:bodyPr/>
        <a:lstStyle/>
        <a:p>
          <a:endParaRPr lang="es-CL"/>
        </a:p>
      </dgm:t>
    </dgm:pt>
    <dgm:pt modelId="{5ECBDE27-8803-49F4-A265-1A893A00C659}">
      <dgm:prSet/>
      <dgm:spPr>
        <a:solidFill>
          <a:srgbClr val="A50021"/>
        </a:solidFill>
      </dgm:spPr>
      <dgm:t>
        <a:bodyPr/>
        <a:lstStyle/>
        <a:p>
          <a:r>
            <a:rPr lang="es-CL"/>
            <a:t>Respuesta al estudiante</a:t>
          </a:r>
        </a:p>
      </dgm:t>
    </dgm:pt>
    <dgm:pt modelId="{3D5C15EB-B8A3-492E-A525-5F027A9536A7}" type="parTrans" cxnId="{191DC18A-7437-4F69-A63D-404FE74B77BD}">
      <dgm:prSet/>
      <dgm:spPr/>
      <dgm:t>
        <a:bodyPr/>
        <a:lstStyle/>
        <a:p>
          <a:endParaRPr lang="es-CL"/>
        </a:p>
      </dgm:t>
    </dgm:pt>
    <dgm:pt modelId="{548E0F4B-DBA2-4B9F-8C10-E89C073A7137}" type="sibTrans" cxnId="{191DC18A-7437-4F69-A63D-404FE74B77BD}">
      <dgm:prSet/>
      <dgm:spPr>
        <a:solidFill>
          <a:srgbClr val="002060"/>
        </a:solidFill>
      </dgm:spPr>
      <dgm:t>
        <a:bodyPr/>
        <a:lstStyle/>
        <a:p>
          <a:endParaRPr lang="es-CL"/>
        </a:p>
      </dgm:t>
    </dgm:pt>
    <dgm:pt modelId="{F6E8A480-8C0F-4902-8842-09BBF5E1CF80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CL" sz="800"/>
            <a:t>Respuesta  al estudiante directa a través de redacción realizada por especialista UCE</a:t>
          </a:r>
        </a:p>
      </dgm:t>
    </dgm:pt>
    <dgm:pt modelId="{9D91DF66-F1FC-45CF-9CE5-8D78AEA7D29F}" type="parTrans" cxnId="{4B65001D-3FE9-48D6-B61A-2265A0DB512F}">
      <dgm:prSet/>
      <dgm:spPr/>
      <dgm:t>
        <a:bodyPr/>
        <a:lstStyle/>
        <a:p>
          <a:endParaRPr lang="es-CL"/>
        </a:p>
      </dgm:t>
    </dgm:pt>
    <dgm:pt modelId="{6EB13D09-9974-4B42-AB07-2D6638BA6786}" type="sibTrans" cxnId="{4B65001D-3FE9-48D6-B61A-2265A0DB512F}">
      <dgm:prSet/>
      <dgm:spPr/>
      <dgm:t>
        <a:bodyPr/>
        <a:lstStyle/>
        <a:p>
          <a:endParaRPr lang="es-CL"/>
        </a:p>
      </dgm:t>
    </dgm:pt>
    <dgm:pt modelId="{4966CBBF-3364-4E30-AE7B-EE427C9FBD29}">
      <dgm:prSet phldrT="[Texto]"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900"/>
            <a:t>Derivación  a Unidad Resolutoria</a:t>
          </a:r>
        </a:p>
      </dgm:t>
    </dgm:pt>
    <dgm:pt modelId="{D0F6165B-7431-4BE6-BD41-C097C5C6DFEF}" type="parTrans" cxnId="{C145C9C6-C74A-4F0A-9AF0-6A524D5C54A2}">
      <dgm:prSet/>
      <dgm:spPr/>
      <dgm:t>
        <a:bodyPr/>
        <a:lstStyle/>
        <a:p>
          <a:endParaRPr lang="es-ES"/>
        </a:p>
      </dgm:t>
    </dgm:pt>
    <dgm:pt modelId="{BD749C8F-B4AF-45A8-A64E-80905DC50FDB}" type="sibTrans" cxnId="{C145C9C6-C74A-4F0A-9AF0-6A524D5C54A2}">
      <dgm:prSet/>
      <dgm:spPr>
        <a:solidFill>
          <a:srgbClr val="C00000"/>
        </a:solidFill>
      </dgm:spPr>
      <dgm:t>
        <a:bodyPr/>
        <a:lstStyle/>
        <a:p>
          <a:endParaRPr lang="es-ES">
            <a:solidFill>
              <a:srgbClr val="A50021"/>
            </a:solidFill>
          </a:endParaRPr>
        </a:p>
      </dgm:t>
    </dgm:pt>
    <dgm:pt modelId="{AAD527B2-6F1A-4028-B8F6-D7FFFD4D856C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CL" sz="800"/>
            <a:t>Respuesta en SLA Especial</a:t>
          </a:r>
        </a:p>
      </dgm:t>
    </dgm:pt>
    <dgm:pt modelId="{22315206-7CA4-4B75-8706-555EF1A61A30}" type="parTrans" cxnId="{B444A796-0A93-4B41-8DCA-F9BEADA277A9}">
      <dgm:prSet/>
      <dgm:spPr/>
      <dgm:t>
        <a:bodyPr/>
        <a:lstStyle/>
        <a:p>
          <a:endParaRPr lang="es-ES"/>
        </a:p>
      </dgm:t>
    </dgm:pt>
    <dgm:pt modelId="{8578CBD8-AC42-44D9-B068-B2FE02D720D5}" type="sibTrans" cxnId="{B444A796-0A93-4B41-8DCA-F9BEADA277A9}">
      <dgm:prSet/>
      <dgm:spPr/>
      <dgm:t>
        <a:bodyPr/>
        <a:lstStyle/>
        <a:p>
          <a:endParaRPr lang="es-ES"/>
        </a:p>
      </dgm:t>
    </dgm:pt>
    <dgm:pt modelId="{F515C600-3CFB-4A6C-A15F-5DEBEB3EF8F7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CL" sz="800"/>
            <a:t>Mediación en caso de inconformidad</a:t>
          </a:r>
        </a:p>
      </dgm:t>
    </dgm:pt>
    <dgm:pt modelId="{F699477D-0380-4B5C-A2EC-235C6AE4AFE4}" type="parTrans" cxnId="{D7FB5B4D-F45D-49D2-A38C-5DF3FB8D2A3B}">
      <dgm:prSet/>
      <dgm:spPr/>
      <dgm:t>
        <a:bodyPr/>
        <a:lstStyle/>
        <a:p>
          <a:endParaRPr lang="es-ES"/>
        </a:p>
      </dgm:t>
    </dgm:pt>
    <dgm:pt modelId="{72ECE6E8-BE91-4566-AD95-B3D05638BB32}" type="sibTrans" cxnId="{D7FB5B4D-F45D-49D2-A38C-5DF3FB8D2A3B}">
      <dgm:prSet/>
      <dgm:spPr/>
      <dgm:t>
        <a:bodyPr/>
        <a:lstStyle/>
        <a:p>
          <a:endParaRPr lang="es-ES"/>
        </a:p>
      </dgm:t>
    </dgm:pt>
    <dgm:pt modelId="{A6836200-BCED-4119-AB44-FB406340CAF2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CL" sz="800"/>
            <a:t>Respuesta 1ra línea o derivación</a:t>
          </a:r>
        </a:p>
      </dgm:t>
    </dgm:pt>
    <dgm:pt modelId="{BC997691-9D33-4B2F-B2C6-A3741A8D79E8}" type="parTrans" cxnId="{3053792F-C096-418A-83A0-08B3B3DE2548}">
      <dgm:prSet/>
      <dgm:spPr/>
      <dgm:t>
        <a:bodyPr/>
        <a:lstStyle/>
        <a:p>
          <a:endParaRPr lang="es-ES"/>
        </a:p>
      </dgm:t>
    </dgm:pt>
    <dgm:pt modelId="{725CA623-505B-4246-88D0-ADB964251A24}" type="sibTrans" cxnId="{3053792F-C096-418A-83A0-08B3B3DE2548}">
      <dgm:prSet/>
      <dgm:spPr/>
      <dgm:t>
        <a:bodyPr/>
        <a:lstStyle/>
        <a:p>
          <a:endParaRPr lang="es-ES"/>
        </a:p>
      </dgm:t>
    </dgm:pt>
    <dgm:pt modelId="{F2FD3279-89B9-4B6F-AA38-46E8FA32DBF6}">
      <dgm:prSet phldrT="[Texto]"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900"/>
            <a:t>Mediación (Especial)</a:t>
          </a:r>
        </a:p>
      </dgm:t>
    </dgm:pt>
    <dgm:pt modelId="{E0F885FD-039D-477F-ABFB-A6CFB1BC1B5A}" type="sibTrans" cxnId="{E4053928-ED07-45AA-8D46-0A44D5E42BD1}">
      <dgm:prSet/>
      <dgm:spPr>
        <a:solidFill>
          <a:srgbClr val="C00000"/>
        </a:solidFill>
      </dgm:spPr>
      <dgm:t>
        <a:bodyPr/>
        <a:lstStyle/>
        <a:p>
          <a:endParaRPr lang="es-ES">
            <a:solidFill>
              <a:srgbClr val="A50021"/>
            </a:solidFill>
          </a:endParaRPr>
        </a:p>
      </dgm:t>
    </dgm:pt>
    <dgm:pt modelId="{7EF5DFDD-17E5-47CE-AD70-EE5DD62F11FC}" type="parTrans" cxnId="{E4053928-ED07-45AA-8D46-0A44D5E42BD1}">
      <dgm:prSet/>
      <dgm:spPr/>
      <dgm:t>
        <a:bodyPr/>
        <a:lstStyle/>
        <a:p>
          <a:endParaRPr lang="es-ES"/>
        </a:p>
      </dgm:t>
    </dgm:pt>
    <dgm:pt modelId="{DFC71459-22AD-4BCF-9794-FE84613A41BE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CL" sz="800"/>
            <a:t>Casos de disconformidad en respuesta o posibilidad de una Excepción adicional.</a:t>
          </a:r>
        </a:p>
      </dgm:t>
    </dgm:pt>
    <dgm:pt modelId="{54B27096-9F32-4271-B5F0-BE5A40792422}" type="parTrans" cxnId="{3F8EFAD8-E209-46C7-93EC-C8467C241027}">
      <dgm:prSet/>
      <dgm:spPr/>
      <dgm:t>
        <a:bodyPr/>
        <a:lstStyle/>
        <a:p>
          <a:endParaRPr lang="es-ES"/>
        </a:p>
      </dgm:t>
    </dgm:pt>
    <dgm:pt modelId="{88E0DBE7-A32F-495B-848D-BBD3AC925EC2}" type="sibTrans" cxnId="{3F8EFAD8-E209-46C7-93EC-C8467C241027}">
      <dgm:prSet/>
      <dgm:spPr/>
      <dgm:t>
        <a:bodyPr/>
        <a:lstStyle/>
        <a:p>
          <a:endParaRPr lang="es-ES"/>
        </a:p>
      </dgm:t>
    </dgm:pt>
    <dgm:pt modelId="{B2343F14-C65E-4255-A0DF-A307B3A15A06}" type="pres">
      <dgm:prSet presAssocID="{26FE3E0E-03D1-4768-A039-E37378D20A2B}" presName="Name0" presStyleCnt="0">
        <dgm:presLayoutVars>
          <dgm:dir/>
          <dgm:animLvl val="lvl"/>
          <dgm:resizeHandles val="exact"/>
        </dgm:presLayoutVars>
      </dgm:prSet>
      <dgm:spPr/>
    </dgm:pt>
    <dgm:pt modelId="{29165A97-73B0-4A6D-8B26-5BDA1FA7BCBE}" type="pres">
      <dgm:prSet presAssocID="{26FE3E0E-03D1-4768-A039-E37378D20A2B}" presName="tSp" presStyleCnt="0"/>
      <dgm:spPr/>
    </dgm:pt>
    <dgm:pt modelId="{43C5B9BA-4A79-4011-84C6-01DCF8FBE957}" type="pres">
      <dgm:prSet presAssocID="{26FE3E0E-03D1-4768-A039-E37378D20A2B}" presName="bSp" presStyleCnt="0"/>
      <dgm:spPr/>
    </dgm:pt>
    <dgm:pt modelId="{E4C0CB7A-34BC-4460-A0AE-64343F6EB7B2}" type="pres">
      <dgm:prSet presAssocID="{26FE3E0E-03D1-4768-A039-E37378D20A2B}" presName="process" presStyleCnt="0"/>
      <dgm:spPr/>
    </dgm:pt>
    <dgm:pt modelId="{93F270DB-3E5E-417D-BF19-A003D2800632}" type="pres">
      <dgm:prSet presAssocID="{3EACB0A5-2F23-4066-B74E-A700BECA7CBF}" presName="composite1" presStyleCnt="0"/>
      <dgm:spPr/>
    </dgm:pt>
    <dgm:pt modelId="{5A62823F-45D7-413B-85E0-D75E8DA35A3A}" type="pres">
      <dgm:prSet presAssocID="{3EACB0A5-2F23-4066-B74E-A700BECA7CBF}" presName="dummyNode1" presStyleLbl="node1" presStyleIdx="0" presStyleCnt="6"/>
      <dgm:spPr/>
    </dgm:pt>
    <dgm:pt modelId="{C0F7335E-E5AE-4CCE-B0BB-4719663497F1}" type="pres">
      <dgm:prSet presAssocID="{3EACB0A5-2F23-4066-B74E-A700BECA7CBF}" presName="childNode1" presStyleLbl="bgAcc1" presStyleIdx="0" presStyleCnt="6" custScaleX="130755" custScaleY="81590">
        <dgm:presLayoutVars>
          <dgm:bulletEnabled val="1"/>
        </dgm:presLayoutVars>
      </dgm:prSet>
      <dgm:spPr/>
    </dgm:pt>
    <dgm:pt modelId="{AC56C1E2-A907-4AF1-A270-24C51EFD9F53}" type="pres">
      <dgm:prSet presAssocID="{3EACB0A5-2F23-4066-B74E-A700BECA7CBF}" presName="childNode1tx" presStyleLbl="bgAcc1" presStyleIdx="0" presStyleCnt="6">
        <dgm:presLayoutVars>
          <dgm:bulletEnabled val="1"/>
        </dgm:presLayoutVars>
      </dgm:prSet>
      <dgm:spPr/>
    </dgm:pt>
    <dgm:pt modelId="{1671D7D7-CC2A-462D-84A0-ED0CB7BBA0C8}" type="pres">
      <dgm:prSet presAssocID="{3EACB0A5-2F23-4066-B74E-A700BECA7CBF}" presName="parentNode1" presStyleLbl="node1" presStyleIdx="0" presStyleCnt="6" custLinFactNeighborX="32" custLinFactNeighborY="19463">
        <dgm:presLayoutVars>
          <dgm:chMax val="1"/>
          <dgm:bulletEnabled val="1"/>
        </dgm:presLayoutVars>
      </dgm:prSet>
      <dgm:spPr/>
    </dgm:pt>
    <dgm:pt modelId="{71EF6FCE-FB37-46BF-A633-2A2F62A729BB}" type="pres">
      <dgm:prSet presAssocID="{3EACB0A5-2F23-4066-B74E-A700BECA7CBF}" presName="connSite1" presStyleCnt="0"/>
      <dgm:spPr/>
    </dgm:pt>
    <dgm:pt modelId="{CB97ECAB-E8A9-4A52-B863-18C9DBE43073}" type="pres">
      <dgm:prSet presAssocID="{DF0B511E-3906-44B6-BE6B-6A344AA15E6F}" presName="Name9" presStyleLbl="sibTrans2D1" presStyleIdx="0" presStyleCnt="5"/>
      <dgm:spPr/>
    </dgm:pt>
    <dgm:pt modelId="{A5BB3240-CBD2-41FA-A825-5AAFA17AB5F5}" type="pres">
      <dgm:prSet presAssocID="{7CAD8407-C259-41E4-AB66-44EFFF5F1E13}" presName="composite2" presStyleCnt="0"/>
      <dgm:spPr/>
    </dgm:pt>
    <dgm:pt modelId="{C1CD9DBC-7569-4C8A-8FE3-02C7B8CFB9E3}" type="pres">
      <dgm:prSet presAssocID="{7CAD8407-C259-41E4-AB66-44EFFF5F1E13}" presName="dummyNode2" presStyleLbl="node1" presStyleIdx="0" presStyleCnt="6"/>
      <dgm:spPr/>
    </dgm:pt>
    <dgm:pt modelId="{9DA58F9E-A4A7-4045-BFD1-87B3235F54D0}" type="pres">
      <dgm:prSet presAssocID="{7CAD8407-C259-41E4-AB66-44EFFF5F1E13}" presName="childNode2" presStyleLbl="bgAcc1" presStyleIdx="1" presStyleCnt="6" custScaleX="161221" custScaleY="85275">
        <dgm:presLayoutVars>
          <dgm:bulletEnabled val="1"/>
        </dgm:presLayoutVars>
      </dgm:prSet>
      <dgm:spPr/>
    </dgm:pt>
    <dgm:pt modelId="{0A498CD0-F28E-4D3A-A1A0-8C303F74FBED}" type="pres">
      <dgm:prSet presAssocID="{7CAD8407-C259-41E4-AB66-44EFFF5F1E13}" presName="childNode2tx" presStyleLbl="bgAcc1" presStyleIdx="1" presStyleCnt="6">
        <dgm:presLayoutVars>
          <dgm:bulletEnabled val="1"/>
        </dgm:presLayoutVars>
      </dgm:prSet>
      <dgm:spPr/>
    </dgm:pt>
    <dgm:pt modelId="{8F30A58C-2224-4E3E-9F5D-1B8525D6D162}" type="pres">
      <dgm:prSet presAssocID="{7CAD8407-C259-41E4-AB66-44EFFF5F1E13}" presName="parentNode2" presStyleLbl="node1" presStyleIdx="1" presStyleCnt="6">
        <dgm:presLayoutVars>
          <dgm:chMax val="0"/>
          <dgm:bulletEnabled val="1"/>
        </dgm:presLayoutVars>
      </dgm:prSet>
      <dgm:spPr/>
    </dgm:pt>
    <dgm:pt modelId="{EECB2347-52DB-49C2-9D1B-ECF060DED86F}" type="pres">
      <dgm:prSet presAssocID="{7CAD8407-C259-41E4-AB66-44EFFF5F1E13}" presName="connSite2" presStyleCnt="0"/>
      <dgm:spPr/>
    </dgm:pt>
    <dgm:pt modelId="{A6363C2A-A791-48C5-BCE0-74FF51930DFE}" type="pres">
      <dgm:prSet presAssocID="{B63224C8-2B63-4360-A612-B996EDAA1264}" presName="Name18" presStyleLbl="sibTrans2D1" presStyleIdx="1" presStyleCnt="5"/>
      <dgm:spPr/>
    </dgm:pt>
    <dgm:pt modelId="{A5B540C3-48D0-436F-B430-120B31906573}" type="pres">
      <dgm:prSet presAssocID="{8D2E93F5-D056-4FA8-B7B6-A4BA918CEC24}" presName="composite1" presStyleCnt="0"/>
      <dgm:spPr/>
    </dgm:pt>
    <dgm:pt modelId="{FFF643BB-F89F-44B5-AB94-17D96F6B5D52}" type="pres">
      <dgm:prSet presAssocID="{8D2E93F5-D056-4FA8-B7B6-A4BA918CEC24}" presName="dummyNode1" presStyleLbl="node1" presStyleIdx="1" presStyleCnt="6"/>
      <dgm:spPr/>
    </dgm:pt>
    <dgm:pt modelId="{84805253-75BC-414B-98B0-C7C551FB9644}" type="pres">
      <dgm:prSet presAssocID="{8D2E93F5-D056-4FA8-B7B6-A4BA918CEC24}" presName="childNode1" presStyleLbl="bgAcc1" presStyleIdx="2" presStyleCnt="6" custScaleX="173676" custScaleY="83976">
        <dgm:presLayoutVars>
          <dgm:bulletEnabled val="1"/>
        </dgm:presLayoutVars>
      </dgm:prSet>
      <dgm:spPr/>
    </dgm:pt>
    <dgm:pt modelId="{A4CF436A-0209-4DCC-BF15-556B61C3A9B9}" type="pres">
      <dgm:prSet presAssocID="{8D2E93F5-D056-4FA8-B7B6-A4BA918CEC24}" presName="childNode1tx" presStyleLbl="bgAcc1" presStyleIdx="2" presStyleCnt="6">
        <dgm:presLayoutVars>
          <dgm:bulletEnabled val="1"/>
        </dgm:presLayoutVars>
      </dgm:prSet>
      <dgm:spPr/>
    </dgm:pt>
    <dgm:pt modelId="{34679B00-9E70-49DC-94FF-AB41BEDA2964}" type="pres">
      <dgm:prSet presAssocID="{8D2E93F5-D056-4FA8-B7B6-A4BA918CEC24}" presName="parentNode1" presStyleLbl="node1" presStyleIdx="2" presStyleCnt="6" custLinFactNeighborX="6461" custLinFactNeighborY="28316">
        <dgm:presLayoutVars>
          <dgm:chMax val="1"/>
          <dgm:bulletEnabled val="1"/>
        </dgm:presLayoutVars>
      </dgm:prSet>
      <dgm:spPr/>
    </dgm:pt>
    <dgm:pt modelId="{5D1156A5-5EE0-4263-95E5-703B3D482AE9}" type="pres">
      <dgm:prSet presAssocID="{8D2E93F5-D056-4FA8-B7B6-A4BA918CEC24}" presName="connSite1" presStyleCnt="0"/>
      <dgm:spPr/>
    </dgm:pt>
    <dgm:pt modelId="{86E822E1-2917-4F14-AF67-1008D2BDA1D6}" type="pres">
      <dgm:prSet presAssocID="{7663753F-33A7-4097-8C54-3ED3697195E3}" presName="Name9" presStyleLbl="sibTrans2D1" presStyleIdx="2" presStyleCnt="5"/>
      <dgm:spPr/>
    </dgm:pt>
    <dgm:pt modelId="{6FFF44C8-3DE8-44A8-B09D-847CF99EC837}" type="pres">
      <dgm:prSet presAssocID="{4966CBBF-3364-4E30-AE7B-EE427C9FBD29}" presName="composite2" presStyleCnt="0"/>
      <dgm:spPr/>
    </dgm:pt>
    <dgm:pt modelId="{8214A8F7-F440-4773-A987-CD28EC8E2E9F}" type="pres">
      <dgm:prSet presAssocID="{4966CBBF-3364-4E30-AE7B-EE427C9FBD29}" presName="dummyNode2" presStyleLbl="node1" presStyleIdx="2" presStyleCnt="6"/>
      <dgm:spPr/>
    </dgm:pt>
    <dgm:pt modelId="{CEAB2264-0A77-415E-9379-E2C170861D5A}" type="pres">
      <dgm:prSet presAssocID="{4966CBBF-3364-4E30-AE7B-EE427C9FBD29}" presName="childNode2" presStyleLbl="bgAcc1" presStyleIdx="3" presStyleCnt="6" custScaleX="156137" custScaleY="87050">
        <dgm:presLayoutVars>
          <dgm:bulletEnabled val="1"/>
        </dgm:presLayoutVars>
      </dgm:prSet>
      <dgm:spPr/>
    </dgm:pt>
    <dgm:pt modelId="{0B184C48-745A-4588-B24B-3FB626EF25CB}" type="pres">
      <dgm:prSet presAssocID="{4966CBBF-3364-4E30-AE7B-EE427C9FBD29}" presName="childNode2tx" presStyleLbl="bgAcc1" presStyleIdx="3" presStyleCnt="6">
        <dgm:presLayoutVars>
          <dgm:bulletEnabled val="1"/>
        </dgm:presLayoutVars>
      </dgm:prSet>
      <dgm:spPr/>
    </dgm:pt>
    <dgm:pt modelId="{3DCE7B9C-F5A7-4C5C-963E-3E333ED8C051}" type="pres">
      <dgm:prSet presAssocID="{4966CBBF-3364-4E30-AE7B-EE427C9FBD29}" presName="parentNode2" presStyleLbl="node1" presStyleIdx="3" presStyleCnt="6">
        <dgm:presLayoutVars>
          <dgm:chMax val="0"/>
          <dgm:bulletEnabled val="1"/>
        </dgm:presLayoutVars>
      </dgm:prSet>
      <dgm:spPr/>
    </dgm:pt>
    <dgm:pt modelId="{73C20DC7-2A10-4B45-A291-C9A0D13F2230}" type="pres">
      <dgm:prSet presAssocID="{4966CBBF-3364-4E30-AE7B-EE427C9FBD29}" presName="connSite2" presStyleCnt="0"/>
      <dgm:spPr/>
    </dgm:pt>
    <dgm:pt modelId="{8CB8C954-26B8-4FB1-9EE6-3B22D20A368F}" type="pres">
      <dgm:prSet presAssocID="{BD749C8F-B4AF-45A8-A64E-80905DC50FDB}" presName="Name18" presStyleLbl="sibTrans2D1" presStyleIdx="3" presStyleCnt="5"/>
      <dgm:spPr/>
    </dgm:pt>
    <dgm:pt modelId="{D5AD51D6-190A-4D00-945A-0D42D3BE624D}" type="pres">
      <dgm:prSet presAssocID="{F2FD3279-89B9-4B6F-AA38-46E8FA32DBF6}" presName="composite1" presStyleCnt="0"/>
      <dgm:spPr/>
    </dgm:pt>
    <dgm:pt modelId="{AA7AB831-5FDA-45BB-908F-D1F410D35A0B}" type="pres">
      <dgm:prSet presAssocID="{F2FD3279-89B9-4B6F-AA38-46E8FA32DBF6}" presName="dummyNode1" presStyleLbl="node1" presStyleIdx="3" presStyleCnt="6"/>
      <dgm:spPr/>
    </dgm:pt>
    <dgm:pt modelId="{7DB97030-52E4-4185-8DD5-AC5C6BEA2396}" type="pres">
      <dgm:prSet presAssocID="{F2FD3279-89B9-4B6F-AA38-46E8FA32DBF6}" presName="childNode1" presStyleLbl="bgAcc1" presStyleIdx="4" presStyleCnt="6" custScaleX="153335" custScaleY="88140">
        <dgm:presLayoutVars>
          <dgm:bulletEnabled val="1"/>
        </dgm:presLayoutVars>
      </dgm:prSet>
      <dgm:spPr/>
    </dgm:pt>
    <dgm:pt modelId="{BDB483F6-F4BD-40F5-ADFD-F776ED34A445}" type="pres">
      <dgm:prSet presAssocID="{F2FD3279-89B9-4B6F-AA38-46E8FA32DBF6}" presName="childNode1tx" presStyleLbl="bgAcc1" presStyleIdx="4" presStyleCnt="6">
        <dgm:presLayoutVars>
          <dgm:bulletEnabled val="1"/>
        </dgm:presLayoutVars>
      </dgm:prSet>
      <dgm:spPr/>
    </dgm:pt>
    <dgm:pt modelId="{B13AF087-D8A4-45C7-BBFC-8B5B42963B2D}" type="pres">
      <dgm:prSet presAssocID="{F2FD3279-89B9-4B6F-AA38-46E8FA32DBF6}" presName="parentNode1" presStyleLbl="node1" presStyleIdx="4" presStyleCnt="6">
        <dgm:presLayoutVars>
          <dgm:chMax val="1"/>
          <dgm:bulletEnabled val="1"/>
        </dgm:presLayoutVars>
      </dgm:prSet>
      <dgm:spPr/>
    </dgm:pt>
    <dgm:pt modelId="{3B142A45-A81B-4A44-A463-A3BD702156D6}" type="pres">
      <dgm:prSet presAssocID="{F2FD3279-89B9-4B6F-AA38-46E8FA32DBF6}" presName="connSite1" presStyleCnt="0"/>
      <dgm:spPr/>
    </dgm:pt>
    <dgm:pt modelId="{19F9EEA4-62E3-4F5B-9131-B3FD3E661D78}" type="pres">
      <dgm:prSet presAssocID="{E0F885FD-039D-477F-ABFB-A6CFB1BC1B5A}" presName="Name9" presStyleLbl="sibTrans2D1" presStyleIdx="4" presStyleCnt="5"/>
      <dgm:spPr/>
    </dgm:pt>
    <dgm:pt modelId="{4057D1F2-1CF5-456E-AB87-60F6FAE20FC8}" type="pres">
      <dgm:prSet presAssocID="{5ECBDE27-8803-49F4-A265-1A893A00C659}" presName="composite2" presStyleCnt="0"/>
      <dgm:spPr/>
    </dgm:pt>
    <dgm:pt modelId="{DEEC53AE-85FD-4745-BE6A-CDD5B9636195}" type="pres">
      <dgm:prSet presAssocID="{5ECBDE27-8803-49F4-A265-1A893A00C659}" presName="dummyNode2" presStyleLbl="node1" presStyleIdx="4" presStyleCnt="6"/>
      <dgm:spPr/>
    </dgm:pt>
    <dgm:pt modelId="{9C331F74-195F-430B-8B33-B2E795253671}" type="pres">
      <dgm:prSet presAssocID="{5ECBDE27-8803-49F4-A265-1A893A00C659}" presName="childNode2" presStyleLbl="bgAcc1" presStyleIdx="5" presStyleCnt="6" custScaleX="138517" custScaleY="87665">
        <dgm:presLayoutVars>
          <dgm:bulletEnabled val="1"/>
        </dgm:presLayoutVars>
      </dgm:prSet>
      <dgm:spPr/>
    </dgm:pt>
    <dgm:pt modelId="{6AA15D23-377B-49CF-9D60-A590C27E6850}" type="pres">
      <dgm:prSet presAssocID="{5ECBDE27-8803-49F4-A265-1A893A00C659}" presName="childNode2tx" presStyleLbl="bgAcc1" presStyleIdx="5" presStyleCnt="6">
        <dgm:presLayoutVars>
          <dgm:bulletEnabled val="1"/>
        </dgm:presLayoutVars>
      </dgm:prSet>
      <dgm:spPr/>
    </dgm:pt>
    <dgm:pt modelId="{B7FF07D0-A9D7-42D6-91ED-2732EF90EFC8}" type="pres">
      <dgm:prSet presAssocID="{5ECBDE27-8803-49F4-A265-1A893A00C659}" presName="parentNode2" presStyleLbl="node1" presStyleIdx="5" presStyleCnt="6">
        <dgm:presLayoutVars>
          <dgm:chMax val="0"/>
          <dgm:bulletEnabled val="1"/>
        </dgm:presLayoutVars>
      </dgm:prSet>
      <dgm:spPr/>
    </dgm:pt>
    <dgm:pt modelId="{13E449B9-127C-4749-9CFD-67453F0E2DA9}" type="pres">
      <dgm:prSet presAssocID="{5ECBDE27-8803-49F4-A265-1A893A00C659}" presName="connSite2" presStyleCnt="0"/>
      <dgm:spPr/>
    </dgm:pt>
  </dgm:ptLst>
  <dgm:cxnLst>
    <dgm:cxn modelId="{3F8E8008-1E18-45E9-A8AE-8FBCA5C211E5}" type="presOf" srcId="{E0F885FD-039D-477F-ABFB-A6CFB1BC1B5A}" destId="{19F9EEA4-62E3-4F5B-9131-B3FD3E661D78}" srcOrd="0" destOrd="0" presId="urn:microsoft.com/office/officeart/2005/8/layout/hProcess4"/>
    <dgm:cxn modelId="{B67DDA11-F144-4AC7-B41D-44DECA17782A}" srcId="{26FE3E0E-03D1-4768-A039-E37378D20A2B}" destId="{7CAD8407-C259-41E4-AB66-44EFFF5F1E13}" srcOrd="1" destOrd="0" parTransId="{B25496D9-CDC7-40B5-9C92-07DE12629D92}" sibTransId="{B63224C8-2B63-4360-A612-B996EDAA1264}"/>
    <dgm:cxn modelId="{4B65001D-3FE9-48D6-B61A-2265A0DB512F}" srcId="{5ECBDE27-8803-49F4-A265-1A893A00C659}" destId="{F6E8A480-8C0F-4902-8842-09BBF5E1CF80}" srcOrd="0" destOrd="0" parTransId="{9D91DF66-F1FC-45CF-9CE5-8D78AEA7D29F}" sibTransId="{6EB13D09-9974-4B42-AB07-2D6638BA6786}"/>
    <dgm:cxn modelId="{E4053928-ED07-45AA-8D46-0A44D5E42BD1}" srcId="{26FE3E0E-03D1-4768-A039-E37378D20A2B}" destId="{F2FD3279-89B9-4B6F-AA38-46E8FA32DBF6}" srcOrd="4" destOrd="0" parTransId="{7EF5DFDD-17E5-47CE-AD70-EE5DD62F11FC}" sibTransId="{E0F885FD-039D-477F-ABFB-A6CFB1BC1B5A}"/>
    <dgm:cxn modelId="{3053792F-C096-418A-83A0-08B3B3DE2548}" srcId="{8D2E93F5-D056-4FA8-B7B6-A4BA918CEC24}" destId="{A6836200-BCED-4119-AB44-FB406340CAF2}" srcOrd="1" destOrd="0" parTransId="{BC997691-9D33-4B2F-B2C6-A3741A8D79E8}" sibTransId="{725CA623-505B-4246-88D0-ADB964251A24}"/>
    <dgm:cxn modelId="{47DA2332-7212-4BD7-952C-5A37983B4198}" srcId="{26FE3E0E-03D1-4768-A039-E37378D20A2B}" destId="{8D2E93F5-D056-4FA8-B7B6-A4BA918CEC24}" srcOrd="2" destOrd="0" parTransId="{0D79AC9F-FC59-4643-86B7-ECFEE8335924}" sibTransId="{7663753F-33A7-4097-8C54-3ED3697195E3}"/>
    <dgm:cxn modelId="{3C219833-25EA-4DF7-A49D-8BD752D68563}" type="presOf" srcId="{A6836200-BCED-4119-AB44-FB406340CAF2}" destId="{A4CF436A-0209-4DCC-BF15-556B61C3A9B9}" srcOrd="1" destOrd="1" presId="urn:microsoft.com/office/officeart/2005/8/layout/hProcess4"/>
    <dgm:cxn modelId="{855BF937-34C9-4CE4-AF2A-07A1759F1436}" type="presOf" srcId="{2847BFFA-E2C4-45B1-9325-7D7CB2D9AE48}" destId="{A4CF436A-0209-4DCC-BF15-556B61C3A9B9}" srcOrd="1" destOrd="0" presId="urn:microsoft.com/office/officeart/2005/8/layout/hProcess4"/>
    <dgm:cxn modelId="{94AF7F5F-9181-43DF-91D9-5B8AD432672A}" type="presOf" srcId="{96FC6634-61E4-4C79-909C-4F43EDF97CD6}" destId="{C0F7335E-E5AE-4CCE-B0BB-4719663497F1}" srcOrd="0" destOrd="0" presId="urn:microsoft.com/office/officeart/2005/8/layout/hProcess4"/>
    <dgm:cxn modelId="{EB0D9D60-6B9E-40C0-9B65-C16B8B14B749}" srcId="{7CAD8407-C259-41E4-AB66-44EFFF5F1E13}" destId="{192D95D0-9AEE-478C-A9AB-2BB4690F0E88}" srcOrd="0" destOrd="0" parTransId="{E2DBA285-C0D7-4466-A638-E1141F28F77D}" sibTransId="{AD63A2A3-76A5-4FE7-B592-7D267FF6DB8D}"/>
    <dgm:cxn modelId="{CB97814A-B00C-42E6-AF6C-2DACF17F89A4}" type="presOf" srcId="{A6836200-BCED-4119-AB44-FB406340CAF2}" destId="{84805253-75BC-414B-98B0-C7C551FB9644}" srcOrd="0" destOrd="1" presId="urn:microsoft.com/office/officeart/2005/8/layout/hProcess4"/>
    <dgm:cxn modelId="{67361F4B-BE77-430A-9B17-7DA3EBD094A5}" type="presOf" srcId="{F6E8A480-8C0F-4902-8842-09BBF5E1CF80}" destId="{9C331F74-195F-430B-8B33-B2E795253671}" srcOrd="0" destOrd="0" presId="urn:microsoft.com/office/officeart/2005/8/layout/hProcess4"/>
    <dgm:cxn modelId="{0835F14C-36EB-40A2-B938-73415581857A}" type="presOf" srcId="{5ECBDE27-8803-49F4-A265-1A893A00C659}" destId="{B7FF07D0-A9D7-42D6-91ED-2732EF90EFC8}" srcOrd="0" destOrd="0" presId="urn:microsoft.com/office/officeart/2005/8/layout/hProcess4"/>
    <dgm:cxn modelId="{D7FB5B4D-F45D-49D2-A38C-5DF3FB8D2A3B}" srcId="{4966CBBF-3364-4E30-AE7B-EE427C9FBD29}" destId="{F515C600-3CFB-4A6C-A15F-5DEBEB3EF8F7}" srcOrd="1" destOrd="0" parTransId="{F699477D-0380-4B5C-A2EC-235C6AE4AFE4}" sibTransId="{72ECE6E8-BE91-4566-AD95-B3D05638BB32}"/>
    <dgm:cxn modelId="{A5EFB078-5E07-45DC-B5BD-92900C368A16}" type="presOf" srcId="{F2FD3279-89B9-4B6F-AA38-46E8FA32DBF6}" destId="{B13AF087-D8A4-45C7-BBFC-8B5B42963B2D}" srcOrd="0" destOrd="0" presId="urn:microsoft.com/office/officeart/2005/8/layout/hProcess4"/>
    <dgm:cxn modelId="{F199437D-7399-466F-9E1E-4497CFA8E99E}" type="presOf" srcId="{7663753F-33A7-4097-8C54-3ED3697195E3}" destId="{86E822E1-2917-4F14-AF67-1008D2BDA1D6}" srcOrd="0" destOrd="0" presId="urn:microsoft.com/office/officeart/2005/8/layout/hProcess4"/>
    <dgm:cxn modelId="{3DE0E681-B678-4987-863B-D1A3590AAA31}" type="presOf" srcId="{F515C600-3CFB-4A6C-A15F-5DEBEB3EF8F7}" destId="{CEAB2264-0A77-415E-9379-E2C170861D5A}" srcOrd="0" destOrd="1" presId="urn:microsoft.com/office/officeart/2005/8/layout/hProcess4"/>
    <dgm:cxn modelId="{191DC18A-7437-4F69-A63D-404FE74B77BD}" srcId="{26FE3E0E-03D1-4768-A039-E37378D20A2B}" destId="{5ECBDE27-8803-49F4-A265-1A893A00C659}" srcOrd="5" destOrd="0" parTransId="{3D5C15EB-B8A3-492E-A525-5F027A9536A7}" sibTransId="{548E0F4B-DBA2-4B9F-8C10-E89C073A7137}"/>
    <dgm:cxn modelId="{B444A796-0A93-4B41-8DCA-F9BEADA277A9}" srcId="{4966CBBF-3364-4E30-AE7B-EE427C9FBD29}" destId="{AAD527B2-6F1A-4028-B8F6-D7FFFD4D856C}" srcOrd="0" destOrd="0" parTransId="{22315206-7CA4-4B75-8706-555EF1A61A30}" sibTransId="{8578CBD8-AC42-44D9-B068-B2FE02D720D5}"/>
    <dgm:cxn modelId="{4FED66A6-7313-49A4-AD51-70CE831041E2}" type="presOf" srcId="{DFC71459-22AD-4BCF-9794-FE84613A41BE}" destId="{BDB483F6-F4BD-40F5-ADFD-F776ED34A445}" srcOrd="1" destOrd="0" presId="urn:microsoft.com/office/officeart/2005/8/layout/hProcess4"/>
    <dgm:cxn modelId="{CA7843AD-6B60-4528-B301-2EF4C31B2C43}" type="presOf" srcId="{AAD527B2-6F1A-4028-B8F6-D7FFFD4D856C}" destId="{0B184C48-745A-4588-B24B-3FB626EF25CB}" srcOrd="1" destOrd="0" presId="urn:microsoft.com/office/officeart/2005/8/layout/hProcess4"/>
    <dgm:cxn modelId="{B221D1B8-8DFC-41A8-891D-7E336C3E66F7}" type="presOf" srcId="{4966CBBF-3364-4E30-AE7B-EE427C9FBD29}" destId="{3DCE7B9C-F5A7-4C5C-963E-3E333ED8C051}" srcOrd="0" destOrd="0" presId="urn:microsoft.com/office/officeart/2005/8/layout/hProcess4"/>
    <dgm:cxn modelId="{7F42B6BB-6E39-478B-B2F3-87E4FD4A6F37}" type="presOf" srcId="{192D95D0-9AEE-478C-A9AB-2BB4690F0E88}" destId="{9DA58F9E-A4A7-4045-BFD1-87B3235F54D0}" srcOrd="0" destOrd="0" presId="urn:microsoft.com/office/officeart/2005/8/layout/hProcess4"/>
    <dgm:cxn modelId="{4D4BA9BD-0A71-42A7-A70F-8B8C81CBDF43}" type="presOf" srcId="{8D2E93F5-D056-4FA8-B7B6-A4BA918CEC24}" destId="{34679B00-9E70-49DC-94FF-AB41BEDA2964}" srcOrd="0" destOrd="0" presId="urn:microsoft.com/office/officeart/2005/8/layout/hProcess4"/>
    <dgm:cxn modelId="{B68C21C0-C728-424A-A4C1-D727570B3D67}" type="presOf" srcId="{DFC71459-22AD-4BCF-9794-FE84613A41BE}" destId="{7DB97030-52E4-4185-8DD5-AC5C6BEA2396}" srcOrd="0" destOrd="0" presId="urn:microsoft.com/office/officeart/2005/8/layout/hProcess4"/>
    <dgm:cxn modelId="{8E104CC2-A0E3-49C3-8C5B-0BB4443C8B0B}" type="presOf" srcId="{2847BFFA-E2C4-45B1-9325-7D7CB2D9AE48}" destId="{84805253-75BC-414B-98B0-C7C551FB9644}" srcOrd="0" destOrd="0" presId="urn:microsoft.com/office/officeart/2005/8/layout/hProcess4"/>
    <dgm:cxn modelId="{23C698C2-6A24-4AAB-B47D-2134172E0EBC}" type="presOf" srcId="{BD749C8F-B4AF-45A8-A64E-80905DC50FDB}" destId="{8CB8C954-26B8-4FB1-9EE6-3B22D20A368F}" srcOrd="0" destOrd="0" presId="urn:microsoft.com/office/officeart/2005/8/layout/hProcess4"/>
    <dgm:cxn modelId="{C145C9C6-C74A-4F0A-9AF0-6A524D5C54A2}" srcId="{26FE3E0E-03D1-4768-A039-E37378D20A2B}" destId="{4966CBBF-3364-4E30-AE7B-EE427C9FBD29}" srcOrd="3" destOrd="0" parTransId="{D0F6165B-7431-4BE6-BD41-C097C5C6DFEF}" sibTransId="{BD749C8F-B4AF-45A8-A64E-80905DC50FDB}"/>
    <dgm:cxn modelId="{619164CA-45F3-4551-BDD5-7980E5C4705C}" type="presOf" srcId="{AAD527B2-6F1A-4028-B8F6-D7FFFD4D856C}" destId="{CEAB2264-0A77-415E-9379-E2C170861D5A}" srcOrd="0" destOrd="0" presId="urn:microsoft.com/office/officeart/2005/8/layout/hProcess4"/>
    <dgm:cxn modelId="{10CAA1D3-648A-49BC-86EE-62530D227AAC}" type="presOf" srcId="{3EACB0A5-2F23-4066-B74E-A700BECA7CBF}" destId="{1671D7D7-CC2A-462D-84A0-ED0CB7BBA0C8}" srcOrd="0" destOrd="0" presId="urn:microsoft.com/office/officeart/2005/8/layout/hProcess4"/>
    <dgm:cxn modelId="{359717D4-2027-44AD-AD48-B50FDB723E60}" srcId="{8D2E93F5-D056-4FA8-B7B6-A4BA918CEC24}" destId="{2847BFFA-E2C4-45B1-9325-7D7CB2D9AE48}" srcOrd="0" destOrd="0" parTransId="{B355C622-7578-40AC-9B5E-7ED35A37EB60}" sibTransId="{C4A76E36-A92C-48C4-8C05-EBFDB102AA17}"/>
    <dgm:cxn modelId="{F9007CD8-0F55-4403-B591-4E708B993E97}" type="presOf" srcId="{96FC6634-61E4-4C79-909C-4F43EDF97CD6}" destId="{AC56C1E2-A907-4AF1-A270-24C51EFD9F53}" srcOrd="1" destOrd="0" presId="urn:microsoft.com/office/officeart/2005/8/layout/hProcess4"/>
    <dgm:cxn modelId="{3F8EFAD8-E209-46C7-93EC-C8467C241027}" srcId="{F2FD3279-89B9-4B6F-AA38-46E8FA32DBF6}" destId="{DFC71459-22AD-4BCF-9794-FE84613A41BE}" srcOrd="0" destOrd="0" parTransId="{54B27096-9F32-4271-B5F0-BE5A40792422}" sibTransId="{88E0DBE7-A32F-495B-848D-BBD3AC925EC2}"/>
    <dgm:cxn modelId="{571214E6-53B3-40D9-8D99-D726E07D1103}" type="presOf" srcId="{7CAD8407-C259-41E4-AB66-44EFFF5F1E13}" destId="{8F30A58C-2224-4E3E-9F5D-1B8525D6D162}" srcOrd="0" destOrd="0" presId="urn:microsoft.com/office/officeart/2005/8/layout/hProcess4"/>
    <dgm:cxn modelId="{3458E2E6-1C4C-417B-BCC4-1526DBAC0A05}" type="presOf" srcId="{B63224C8-2B63-4360-A612-B996EDAA1264}" destId="{A6363C2A-A791-48C5-BCE0-74FF51930DFE}" srcOrd="0" destOrd="0" presId="urn:microsoft.com/office/officeart/2005/8/layout/hProcess4"/>
    <dgm:cxn modelId="{DC1ADCE7-1C0E-4C6C-934F-3E3E6E97CEB3}" type="presOf" srcId="{26FE3E0E-03D1-4768-A039-E37378D20A2B}" destId="{B2343F14-C65E-4255-A0DF-A307B3A15A06}" srcOrd="0" destOrd="0" presId="urn:microsoft.com/office/officeart/2005/8/layout/hProcess4"/>
    <dgm:cxn modelId="{676BD5E8-F84B-4D46-B9CC-8CF8CCF5964B}" type="presOf" srcId="{DF0B511E-3906-44B6-BE6B-6A344AA15E6F}" destId="{CB97ECAB-E8A9-4A52-B863-18C9DBE43073}" srcOrd="0" destOrd="0" presId="urn:microsoft.com/office/officeart/2005/8/layout/hProcess4"/>
    <dgm:cxn modelId="{7E2C32ED-E489-4D91-9316-C21B4EE67773}" type="presOf" srcId="{F6E8A480-8C0F-4902-8842-09BBF5E1CF80}" destId="{6AA15D23-377B-49CF-9D60-A590C27E6850}" srcOrd="1" destOrd="0" presId="urn:microsoft.com/office/officeart/2005/8/layout/hProcess4"/>
    <dgm:cxn modelId="{CD34C6EF-6D23-48BF-9DAC-1654B43687D1}" srcId="{3EACB0A5-2F23-4066-B74E-A700BECA7CBF}" destId="{96FC6634-61E4-4C79-909C-4F43EDF97CD6}" srcOrd="0" destOrd="0" parTransId="{436FCBE0-B5AC-4770-AA5D-23950F511AED}" sibTransId="{EA467580-614F-462A-BF94-9BBE063CBCC6}"/>
    <dgm:cxn modelId="{55A8CCF7-A8B1-4CA3-9068-C2F0B653A1A8}" type="presOf" srcId="{192D95D0-9AEE-478C-A9AB-2BB4690F0E88}" destId="{0A498CD0-F28E-4D3A-A1A0-8C303F74FBED}" srcOrd="1" destOrd="0" presId="urn:microsoft.com/office/officeart/2005/8/layout/hProcess4"/>
    <dgm:cxn modelId="{999495F9-162D-4853-9259-FDB942EA6BE7}" type="presOf" srcId="{F515C600-3CFB-4A6C-A15F-5DEBEB3EF8F7}" destId="{0B184C48-745A-4588-B24B-3FB626EF25CB}" srcOrd="1" destOrd="1" presId="urn:microsoft.com/office/officeart/2005/8/layout/hProcess4"/>
    <dgm:cxn modelId="{A9C816FF-ED29-431F-BAA5-A8AB766BC697}" srcId="{26FE3E0E-03D1-4768-A039-E37378D20A2B}" destId="{3EACB0A5-2F23-4066-B74E-A700BECA7CBF}" srcOrd="0" destOrd="0" parTransId="{18629539-58E4-4030-8422-6D5E0A6E2358}" sibTransId="{DF0B511E-3906-44B6-BE6B-6A344AA15E6F}"/>
    <dgm:cxn modelId="{B1840AE0-2DE4-4636-A348-5BA212BFD48A}" type="presParOf" srcId="{B2343F14-C65E-4255-A0DF-A307B3A15A06}" destId="{29165A97-73B0-4A6D-8B26-5BDA1FA7BCBE}" srcOrd="0" destOrd="0" presId="urn:microsoft.com/office/officeart/2005/8/layout/hProcess4"/>
    <dgm:cxn modelId="{0238AD43-C0F0-40D8-BB1F-C27417EEE7CB}" type="presParOf" srcId="{B2343F14-C65E-4255-A0DF-A307B3A15A06}" destId="{43C5B9BA-4A79-4011-84C6-01DCF8FBE957}" srcOrd="1" destOrd="0" presId="urn:microsoft.com/office/officeart/2005/8/layout/hProcess4"/>
    <dgm:cxn modelId="{A1152B43-BFEF-49C6-90A8-C8AB2D2B0D85}" type="presParOf" srcId="{B2343F14-C65E-4255-A0DF-A307B3A15A06}" destId="{E4C0CB7A-34BC-4460-A0AE-64343F6EB7B2}" srcOrd="2" destOrd="0" presId="urn:microsoft.com/office/officeart/2005/8/layout/hProcess4"/>
    <dgm:cxn modelId="{52BB46B8-D9CC-4722-86FA-8915499D808A}" type="presParOf" srcId="{E4C0CB7A-34BC-4460-A0AE-64343F6EB7B2}" destId="{93F270DB-3E5E-417D-BF19-A003D2800632}" srcOrd="0" destOrd="0" presId="urn:microsoft.com/office/officeart/2005/8/layout/hProcess4"/>
    <dgm:cxn modelId="{9D243525-3BBD-46F1-9D2B-E51988540846}" type="presParOf" srcId="{93F270DB-3E5E-417D-BF19-A003D2800632}" destId="{5A62823F-45D7-413B-85E0-D75E8DA35A3A}" srcOrd="0" destOrd="0" presId="urn:microsoft.com/office/officeart/2005/8/layout/hProcess4"/>
    <dgm:cxn modelId="{02B3A627-EBEE-428C-B47A-3E458EC481A2}" type="presParOf" srcId="{93F270DB-3E5E-417D-BF19-A003D2800632}" destId="{C0F7335E-E5AE-4CCE-B0BB-4719663497F1}" srcOrd="1" destOrd="0" presId="urn:microsoft.com/office/officeart/2005/8/layout/hProcess4"/>
    <dgm:cxn modelId="{A084BEEE-E39C-465B-8618-C21E46342E1F}" type="presParOf" srcId="{93F270DB-3E5E-417D-BF19-A003D2800632}" destId="{AC56C1E2-A907-4AF1-A270-24C51EFD9F53}" srcOrd="2" destOrd="0" presId="urn:microsoft.com/office/officeart/2005/8/layout/hProcess4"/>
    <dgm:cxn modelId="{79F1B107-CA0A-441D-B020-8419C5D87B25}" type="presParOf" srcId="{93F270DB-3E5E-417D-BF19-A003D2800632}" destId="{1671D7D7-CC2A-462D-84A0-ED0CB7BBA0C8}" srcOrd="3" destOrd="0" presId="urn:microsoft.com/office/officeart/2005/8/layout/hProcess4"/>
    <dgm:cxn modelId="{2247106C-7B52-4384-9F8C-CE3E1C9C9A52}" type="presParOf" srcId="{93F270DB-3E5E-417D-BF19-A003D2800632}" destId="{71EF6FCE-FB37-46BF-A633-2A2F62A729BB}" srcOrd="4" destOrd="0" presId="urn:microsoft.com/office/officeart/2005/8/layout/hProcess4"/>
    <dgm:cxn modelId="{E12E9355-6A9E-4705-A161-69ECE4E37284}" type="presParOf" srcId="{E4C0CB7A-34BC-4460-A0AE-64343F6EB7B2}" destId="{CB97ECAB-E8A9-4A52-B863-18C9DBE43073}" srcOrd="1" destOrd="0" presId="urn:microsoft.com/office/officeart/2005/8/layout/hProcess4"/>
    <dgm:cxn modelId="{E0F1117F-7C69-44E0-AE07-CBA557588B2A}" type="presParOf" srcId="{E4C0CB7A-34BC-4460-A0AE-64343F6EB7B2}" destId="{A5BB3240-CBD2-41FA-A825-5AAFA17AB5F5}" srcOrd="2" destOrd="0" presId="urn:microsoft.com/office/officeart/2005/8/layout/hProcess4"/>
    <dgm:cxn modelId="{01338B53-AC4A-4F84-A910-7DB6581EC424}" type="presParOf" srcId="{A5BB3240-CBD2-41FA-A825-5AAFA17AB5F5}" destId="{C1CD9DBC-7569-4C8A-8FE3-02C7B8CFB9E3}" srcOrd="0" destOrd="0" presId="urn:microsoft.com/office/officeart/2005/8/layout/hProcess4"/>
    <dgm:cxn modelId="{8761083B-9AFE-4275-B1EE-010A0A2C9C94}" type="presParOf" srcId="{A5BB3240-CBD2-41FA-A825-5AAFA17AB5F5}" destId="{9DA58F9E-A4A7-4045-BFD1-87B3235F54D0}" srcOrd="1" destOrd="0" presId="urn:microsoft.com/office/officeart/2005/8/layout/hProcess4"/>
    <dgm:cxn modelId="{6874FEEF-E12D-43C3-9A75-F96CA0C15EED}" type="presParOf" srcId="{A5BB3240-CBD2-41FA-A825-5AAFA17AB5F5}" destId="{0A498CD0-F28E-4D3A-A1A0-8C303F74FBED}" srcOrd="2" destOrd="0" presId="urn:microsoft.com/office/officeart/2005/8/layout/hProcess4"/>
    <dgm:cxn modelId="{1DBA6B8F-4D4F-4442-A13C-432F8C4B6756}" type="presParOf" srcId="{A5BB3240-CBD2-41FA-A825-5AAFA17AB5F5}" destId="{8F30A58C-2224-4E3E-9F5D-1B8525D6D162}" srcOrd="3" destOrd="0" presId="urn:microsoft.com/office/officeart/2005/8/layout/hProcess4"/>
    <dgm:cxn modelId="{F773B46F-44CA-4255-A441-0586324DC1D1}" type="presParOf" srcId="{A5BB3240-CBD2-41FA-A825-5AAFA17AB5F5}" destId="{EECB2347-52DB-49C2-9D1B-ECF060DED86F}" srcOrd="4" destOrd="0" presId="urn:microsoft.com/office/officeart/2005/8/layout/hProcess4"/>
    <dgm:cxn modelId="{31FAB42B-D4FE-42B7-9B49-962A6B7FF804}" type="presParOf" srcId="{E4C0CB7A-34BC-4460-A0AE-64343F6EB7B2}" destId="{A6363C2A-A791-48C5-BCE0-74FF51930DFE}" srcOrd="3" destOrd="0" presId="urn:microsoft.com/office/officeart/2005/8/layout/hProcess4"/>
    <dgm:cxn modelId="{6CECE64B-6E5C-4379-8D04-A25E9FD62154}" type="presParOf" srcId="{E4C0CB7A-34BC-4460-A0AE-64343F6EB7B2}" destId="{A5B540C3-48D0-436F-B430-120B31906573}" srcOrd="4" destOrd="0" presId="urn:microsoft.com/office/officeart/2005/8/layout/hProcess4"/>
    <dgm:cxn modelId="{633A53D1-24D8-4A76-BEAA-5561C21EDE79}" type="presParOf" srcId="{A5B540C3-48D0-436F-B430-120B31906573}" destId="{FFF643BB-F89F-44B5-AB94-17D96F6B5D52}" srcOrd="0" destOrd="0" presId="urn:microsoft.com/office/officeart/2005/8/layout/hProcess4"/>
    <dgm:cxn modelId="{2A7CF477-69DC-48A3-AADC-55865B3DB3B9}" type="presParOf" srcId="{A5B540C3-48D0-436F-B430-120B31906573}" destId="{84805253-75BC-414B-98B0-C7C551FB9644}" srcOrd="1" destOrd="0" presId="urn:microsoft.com/office/officeart/2005/8/layout/hProcess4"/>
    <dgm:cxn modelId="{55CEE15E-BF63-4412-B04F-430D88443D3C}" type="presParOf" srcId="{A5B540C3-48D0-436F-B430-120B31906573}" destId="{A4CF436A-0209-4DCC-BF15-556B61C3A9B9}" srcOrd="2" destOrd="0" presId="urn:microsoft.com/office/officeart/2005/8/layout/hProcess4"/>
    <dgm:cxn modelId="{106E0F6A-0852-401D-A06C-25BA7A70FC09}" type="presParOf" srcId="{A5B540C3-48D0-436F-B430-120B31906573}" destId="{34679B00-9E70-49DC-94FF-AB41BEDA2964}" srcOrd="3" destOrd="0" presId="urn:microsoft.com/office/officeart/2005/8/layout/hProcess4"/>
    <dgm:cxn modelId="{2B28A44F-849F-455D-8A8C-914DDD0B476B}" type="presParOf" srcId="{A5B540C3-48D0-436F-B430-120B31906573}" destId="{5D1156A5-5EE0-4263-95E5-703B3D482AE9}" srcOrd="4" destOrd="0" presId="urn:microsoft.com/office/officeart/2005/8/layout/hProcess4"/>
    <dgm:cxn modelId="{5B4C8F66-0098-410E-8E9F-BCEA6E0C3557}" type="presParOf" srcId="{E4C0CB7A-34BC-4460-A0AE-64343F6EB7B2}" destId="{86E822E1-2917-4F14-AF67-1008D2BDA1D6}" srcOrd="5" destOrd="0" presId="urn:microsoft.com/office/officeart/2005/8/layout/hProcess4"/>
    <dgm:cxn modelId="{BAD5C438-320D-4067-A50C-F5C213DBEC0D}" type="presParOf" srcId="{E4C0CB7A-34BC-4460-A0AE-64343F6EB7B2}" destId="{6FFF44C8-3DE8-44A8-B09D-847CF99EC837}" srcOrd="6" destOrd="0" presId="urn:microsoft.com/office/officeart/2005/8/layout/hProcess4"/>
    <dgm:cxn modelId="{9A1AABC3-9DC7-4316-903E-9F66FF6B03B2}" type="presParOf" srcId="{6FFF44C8-3DE8-44A8-B09D-847CF99EC837}" destId="{8214A8F7-F440-4773-A987-CD28EC8E2E9F}" srcOrd="0" destOrd="0" presId="urn:microsoft.com/office/officeart/2005/8/layout/hProcess4"/>
    <dgm:cxn modelId="{8FCA5C0D-6563-41DD-917F-085FC882C519}" type="presParOf" srcId="{6FFF44C8-3DE8-44A8-B09D-847CF99EC837}" destId="{CEAB2264-0A77-415E-9379-E2C170861D5A}" srcOrd="1" destOrd="0" presId="urn:microsoft.com/office/officeart/2005/8/layout/hProcess4"/>
    <dgm:cxn modelId="{B8881770-967B-42E6-96A9-B7D035162A87}" type="presParOf" srcId="{6FFF44C8-3DE8-44A8-B09D-847CF99EC837}" destId="{0B184C48-745A-4588-B24B-3FB626EF25CB}" srcOrd="2" destOrd="0" presId="urn:microsoft.com/office/officeart/2005/8/layout/hProcess4"/>
    <dgm:cxn modelId="{96DFB112-12D4-4CD0-ABF3-A4E828E03C8A}" type="presParOf" srcId="{6FFF44C8-3DE8-44A8-B09D-847CF99EC837}" destId="{3DCE7B9C-F5A7-4C5C-963E-3E333ED8C051}" srcOrd="3" destOrd="0" presId="urn:microsoft.com/office/officeart/2005/8/layout/hProcess4"/>
    <dgm:cxn modelId="{EE392407-2F9F-46B2-B49E-445B81901A48}" type="presParOf" srcId="{6FFF44C8-3DE8-44A8-B09D-847CF99EC837}" destId="{73C20DC7-2A10-4B45-A291-C9A0D13F2230}" srcOrd="4" destOrd="0" presId="urn:microsoft.com/office/officeart/2005/8/layout/hProcess4"/>
    <dgm:cxn modelId="{F6EA9551-54B6-4A26-BF57-590687C92CD7}" type="presParOf" srcId="{E4C0CB7A-34BC-4460-A0AE-64343F6EB7B2}" destId="{8CB8C954-26B8-4FB1-9EE6-3B22D20A368F}" srcOrd="7" destOrd="0" presId="urn:microsoft.com/office/officeart/2005/8/layout/hProcess4"/>
    <dgm:cxn modelId="{93EE4ED9-8D44-4EC8-9237-7456101BFC3A}" type="presParOf" srcId="{E4C0CB7A-34BC-4460-A0AE-64343F6EB7B2}" destId="{D5AD51D6-190A-4D00-945A-0D42D3BE624D}" srcOrd="8" destOrd="0" presId="urn:microsoft.com/office/officeart/2005/8/layout/hProcess4"/>
    <dgm:cxn modelId="{BCCF4ACE-665D-4DA6-8B53-26E6849C3392}" type="presParOf" srcId="{D5AD51D6-190A-4D00-945A-0D42D3BE624D}" destId="{AA7AB831-5FDA-45BB-908F-D1F410D35A0B}" srcOrd="0" destOrd="0" presId="urn:microsoft.com/office/officeart/2005/8/layout/hProcess4"/>
    <dgm:cxn modelId="{322F6799-1FD9-4859-9E15-CC33C106496E}" type="presParOf" srcId="{D5AD51D6-190A-4D00-945A-0D42D3BE624D}" destId="{7DB97030-52E4-4185-8DD5-AC5C6BEA2396}" srcOrd="1" destOrd="0" presId="urn:microsoft.com/office/officeart/2005/8/layout/hProcess4"/>
    <dgm:cxn modelId="{F52339DD-F5F4-43BD-B19A-237F08E14DA2}" type="presParOf" srcId="{D5AD51D6-190A-4D00-945A-0D42D3BE624D}" destId="{BDB483F6-F4BD-40F5-ADFD-F776ED34A445}" srcOrd="2" destOrd="0" presId="urn:microsoft.com/office/officeart/2005/8/layout/hProcess4"/>
    <dgm:cxn modelId="{E61A5B8C-E328-4214-9091-6619D051660D}" type="presParOf" srcId="{D5AD51D6-190A-4D00-945A-0D42D3BE624D}" destId="{B13AF087-D8A4-45C7-BBFC-8B5B42963B2D}" srcOrd="3" destOrd="0" presId="urn:microsoft.com/office/officeart/2005/8/layout/hProcess4"/>
    <dgm:cxn modelId="{54F5D528-87B8-4954-9D35-B0D66C892048}" type="presParOf" srcId="{D5AD51D6-190A-4D00-945A-0D42D3BE624D}" destId="{3B142A45-A81B-4A44-A463-A3BD702156D6}" srcOrd="4" destOrd="0" presId="urn:microsoft.com/office/officeart/2005/8/layout/hProcess4"/>
    <dgm:cxn modelId="{624DEC19-7784-4742-9F59-F965E571115D}" type="presParOf" srcId="{E4C0CB7A-34BC-4460-A0AE-64343F6EB7B2}" destId="{19F9EEA4-62E3-4F5B-9131-B3FD3E661D78}" srcOrd="9" destOrd="0" presId="urn:microsoft.com/office/officeart/2005/8/layout/hProcess4"/>
    <dgm:cxn modelId="{8BFA6F9F-FC86-47A4-AC98-335BC221F230}" type="presParOf" srcId="{E4C0CB7A-34BC-4460-A0AE-64343F6EB7B2}" destId="{4057D1F2-1CF5-456E-AB87-60F6FAE20FC8}" srcOrd="10" destOrd="0" presId="urn:microsoft.com/office/officeart/2005/8/layout/hProcess4"/>
    <dgm:cxn modelId="{07F6304B-D4AB-46E7-8A49-63064CDB1DA0}" type="presParOf" srcId="{4057D1F2-1CF5-456E-AB87-60F6FAE20FC8}" destId="{DEEC53AE-85FD-4745-BE6A-CDD5B9636195}" srcOrd="0" destOrd="0" presId="urn:microsoft.com/office/officeart/2005/8/layout/hProcess4"/>
    <dgm:cxn modelId="{AB46D651-0FEC-4C8B-98D1-9789C40DFF54}" type="presParOf" srcId="{4057D1F2-1CF5-456E-AB87-60F6FAE20FC8}" destId="{9C331F74-195F-430B-8B33-B2E795253671}" srcOrd="1" destOrd="0" presId="urn:microsoft.com/office/officeart/2005/8/layout/hProcess4"/>
    <dgm:cxn modelId="{64A40BD0-89FD-45AA-B1E6-5B03AB86BA18}" type="presParOf" srcId="{4057D1F2-1CF5-456E-AB87-60F6FAE20FC8}" destId="{6AA15D23-377B-49CF-9D60-A590C27E6850}" srcOrd="2" destOrd="0" presId="urn:microsoft.com/office/officeart/2005/8/layout/hProcess4"/>
    <dgm:cxn modelId="{7AAA435B-CAFD-4ACC-A582-019119AB0E68}" type="presParOf" srcId="{4057D1F2-1CF5-456E-AB87-60F6FAE20FC8}" destId="{B7FF07D0-A9D7-42D6-91ED-2732EF90EFC8}" srcOrd="3" destOrd="0" presId="urn:microsoft.com/office/officeart/2005/8/layout/hProcess4"/>
    <dgm:cxn modelId="{BD08DC74-350A-407A-BCEF-A3F171D1BA10}" type="presParOf" srcId="{4057D1F2-1CF5-456E-AB87-60F6FAE20FC8}" destId="{13E449B9-127C-4749-9CFD-67453F0E2DA9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9EA08-25E6-4085-81BA-8D35757D6A7A}">
      <dsp:nvSpPr>
        <dsp:cNvPr id="0" name=""/>
        <dsp:cNvSpPr/>
      </dsp:nvSpPr>
      <dsp:spPr>
        <a:xfrm>
          <a:off x="2537723" y="644"/>
          <a:ext cx="936418" cy="608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Percepción general de los estudiantes en los procesos</a:t>
          </a:r>
          <a:endParaRPr lang="es-CL" sz="900" kern="1200"/>
        </a:p>
      </dsp:txBody>
      <dsp:txXfrm>
        <a:off x="2567436" y="30357"/>
        <a:ext cx="876992" cy="549246"/>
      </dsp:txXfrm>
    </dsp:sp>
    <dsp:sp modelId="{AE46D983-35D7-4018-8E5A-D65FAE9761ED}">
      <dsp:nvSpPr>
        <dsp:cNvPr id="0" name=""/>
        <dsp:cNvSpPr/>
      </dsp:nvSpPr>
      <dsp:spPr>
        <a:xfrm>
          <a:off x="1572121" y="304980"/>
          <a:ext cx="2867623" cy="2867623"/>
        </a:xfrm>
        <a:custGeom>
          <a:avLst/>
          <a:gdLst/>
          <a:ahLst/>
          <a:cxnLst/>
          <a:rect l="0" t="0" r="0" b="0"/>
          <a:pathLst>
            <a:path>
              <a:moveTo>
                <a:pt x="2019776" y="125201"/>
              </a:moveTo>
              <a:arcTo wR="1433811" hR="1433811" stAng="17647301" swAng="9238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727671-776F-4F17-9F52-490978EF076A}">
      <dsp:nvSpPr>
        <dsp:cNvPr id="0" name=""/>
        <dsp:cNvSpPr/>
      </dsp:nvSpPr>
      <dsp:spPr>
        <a:xfrm>
          <a:off x="3779441" y="717550"/>
          <a:ext cx="936418" cy="608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Evaluación de la experiencia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Entrevistas, perfil persona</a:t>
          </a:r>
          <a:endParaRPr lang="es-CL" sz="900" kern="1200"/>
        </a:p>
      </dsp:txBody>
      <dsp:txXfrm>
        <a:off x="3809154" y="747263"/>
        <a:ext cx="876992" cy="549246"/>
      </dsp:txXfrm>
    </dsp:sp>
    <dsp:sp modelId="{77775509-5166-4110-B9ED-FFC67562646A}">
      <dsp:nvSpPr>
        <dsp:cNvPr id="0" name=""/>
        <dsp:cNvSpPr/>
      </dsp:nvSpPr>
      <dsp:spPr>
        <a:xfrm>
          <a:off x="1572121" y="304980"/>
          <a:ext cx="2867623" cy="2867623"/>
        </a:xfrm>
        <a:custGeom>
          <a:avLst/>
          <a:gdLst/>
          <a:ahLst/>
          <a:cxnLst/>
          <a:rect l="0" t="0" r="0" b="0"/>
          <a:pathLst>
            <a:path>
              <a:moveTo>
                <a:pt x="2845279" y="1181671"/>
              </a:moveTo>
              <a:arcTo wR="1433811" hR="1433811" stAng="20992301" swAng="12153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3AF8F-EABE-4A13-B8A1-800EDF104AC1}">
      <dsp:nvSpPr>
        <dsp:cNvPr id="0" name=""/>
        <dsp:cNvSpPr/>
      </dsp:nvSpPr>
      <dsp:spPr>
        <a:xfrm>
          <a:off x="3779441" y="2151361"/>
          <a:ext cx="936418" cy="608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/>
            <a:t>Expectativa vs Valor  percibido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/>
            <a:t>Mapeo de la experiencia (</a:t>
          </a:r>
          <a:r>
            <a:rPr lang="es-ES" sz="800" b="1" kern="1200" err="1"/>
            <a:t>Journey</a:t>
          </a:r>
          <a:r>
            <a:rPr lang="es-ES" sz="800" b="1" kern="1200"/>
            <a:t>) AS IS</a:t>
          </a:r>
          <a:endParaRPr lang="es-CL" sz="800" kern="1200"/>
        </a:p>
      </dsp:txBody>
      <dsp:txXfrm>
        <a:off x="3809154" y="2181074"/>
        <a:ext cx="876992" cy="549246"/>
      </dsp:txXfrm>
    </dsp:sp>
    <dsp:sp modelId="{8D27B3E9-524A-4613-842E-72224BF8A02B}">
      <dsp:nvSpPr>
        <dsp:cNvPr id="0" name=""/>
        <dsp:cNvSpPr/>
      </dsp:nvSpPr>
      <dsp:spPr>
        <a:xfrm>
          <a:off x="1721942" y="176415"/>
          <a:ext cx="2867623" cy="2867623"/>
        </a:xfrm>
        <a:custGeom>
          <a:avLst/>
          <a:gdLst/>
          <a:ahLst/>
          <a:cxnLst/>
          <a:rect l="0" t="0" r="0" b="0"/>
          <a:pathLst>
            <a:path>
              <a:moveTo>
                <a:pt x="2191892" y="2650828"/>
              </a:moveTo>
              <a:arcTo wR="1433811" hR="1433811" stAng="3484871" swAng="86858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75DBF-6C73-4350-AA25-97584C0DA67C}">
      <dsp:nvSpPr>
        <dsp:cNvPr id="0" name=""/>
        <dsp:cNvSpPr/>
      </dsp:nvSpPr>
      <dsp:spPr>
        <a:xfrm>
          <a:off x="2533951" y="2786994"/>
          <a:ext cx="936418" cy="608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Puntos Críticos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900" kern="1200"/>
            <a:t>“Momentos”</a:t>
          </a:r>
        </a:p>
      </dsp:txBody>
      <dsp:txXfrm>
        <a:off x="2563664" y="2816707"/>
        <a:ext cx="876992" cy="549246"/>
      </dsp:txXfrm>
    </dsp:sp>
    <dsp:sp modelId="{549A4801-AAE2-488F-9DBC-446808A0BFEB}">
      <dsp:nvSpPr>
        <dsp:cNvPr id="0" name=""/>
        <dsp:cNvSpPr/>
      </dsp:nvSpPr>
      <dsp:spPr>
        <a:xfrm>
          <a:off x="1420225" y="174873"/>
          <a:ext cx="2867623" cy="2867623"/>
        </a:xfrm>
        <a:custGeom>
          <a:avLst/>
          <a:gdLst/>
          <a:ahLst/>
          <a:cxnLst/>
          <a:rect l="0" t="0" r="0" b="0"/>
          <a:pathLst>
            <a:path>
              <a:moveTo>
                <a:pt x="1000211" y="2800489"/>
              </a:moveTo>
              <a:arcTo wR="1433811" hR="1433811" stAng="6456147" swAng="85663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1B188-F889-4155-A680-971680803A7C}">
      <dsp:nvSpPr>
        <dsp:cNvPr id="0" name=""/>
        <dsp:cNvSpPr/>
      </dsp:nvSpPr>
      <dsp:spPr>
        <a:xfrm>
          <a:off x="1296006" y="2151361"/>
          <a:ext cx="936418" cy="608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ct val="109000"/>
            <a:buFontTx/>
            <a:buNone/>
          </a:pPr>
          <a:r>
            <a:rPr lang="es-CL" sz="800" kern="1200" noProof="0">
              <a:latin typeface="Ubuntu"/>
              <a:ea typeface="+mn-ea"/>
              <a:cs typeface="+mn-cs"/>
            </a:rPr>
            <a:t>Brecha entre la </a:t>
          </a:r>
          <a:r>
            <a:rPr lang="es-CL" sz="800" kern="1200">
              <a:latin typeface="Ubuntu"/>
              <a:ea typeface="+mn-ea"/>
              <a:cs typeface="+mn-cs"/>
            </a:rPr>
            <a:t>experiencia que espera y que recibe un estudiante.</a:t>
          </a:r>
        </a:p>
      </dsp:txBody>
      <dsp:txXfrm>
        <a:off x="1325719" y="2181074"/>
        <a:ext cx="876992" cy="549246"/>
      </dsp:txXfrm>
    </dsp:sp>
    <dsp:sp modelId="{8C61FEF6-782C-4C59-ACDC-0AC7AF7C6A5E}">
      <dsp:nvSpPr>
        <dsp:cNvPr id="0" name=""/>
        <dsp:cNvSpPr/>
      </dsp:nvSpPr>
      <dsp:spPr>
        <a:xfrm>
          <a:off x="1572121" y="304980"/>
          <a:ext cx="2867623" cy="2867623"/>
        </a:xfrm>
        <a:custGeom>
          <a:avLst/>
          <a:gdLst/>
          <a:ahLst/>
          <a:cxnLst/>
          <a:rect l="0" t="0" r="0" b="0"/>
          <a:pathLst>
            <a:path>
              <a:moveTo>
                <a:pt x="22343" y="1685952"/>
              </a:moveTo>
              <a:arcTo wR="1433811" hR="1433811" stAng="10192301" swAng="12153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CB84EE-CF75-4DBE-9729-3E127CE672D7}">
      <dsp:nvSpPr>
        <dsp:cNvPr id="0" name=""/>
        <dsp:cNvSpPr/>
      </dsp:nvSpPr>
      <dsp:spPr>
        <a:xfrm>
          <a:off x="1296006" y="717550"/>
          <a:ext cx="936418" cy="608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Testeo de soluciones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/>
            <a:t>TO BE</a:t>
          </a:r>
          <a:endParaRPr lang="es-CL" sz="900" kern="1200"/>
        </a:p>
      </dsp:txBody>
      <dsp:txXfrm>
        <a:off x="1325719" y="747263"/>
        <a:ext cx="876992" cy="549246"/>
      </dsp:txXfrm>
    </dsp:sp>
    <dsp:sp modelId="{A6C3F33E-C06D-444C-B927-6B6E0E69D7EC}">
      <dsp:nvSpPr>
        <dsp:cNvPr id="0" name=""/>
        <dsp:cNvSpPr/>
      </dsp:nvSpPr>
      <dsp:spPr>
        <a:xfrm>
          <a:off x="1572121" y="304980"/>
          <a:ext cx="2867623" cy="2867623"/>
        </a:xfrm>
        <a:custGeom>
          <a:avLst/>
          <a:gdLst/>
          <a:ahLst/>
          <a:cxnLst/>
          <a:rect l="0" t="0" r="0" b="0"/>
          <a:pathLst>
            <a:path>
              <a:moveTo>
                <a:pt x="521429" y="327748"/>
              </a:moveTo>
              <a:arcTo wR="1433811" hR="1433811" stAng="13828864" swAng="9238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38F37-75B3-4C89-AB05-CF2DCA374C51}">
      <dsp:nvSpPr>
        <dsp:cNvPr id="0" name=""/>
        <dsp:cNvSpPr/>
      </dsp:nvSpPr>
      <dsp:spPr>
        <a:xfrm>
          <a:off x="45827" y="0"/>
          <a:ext cx="2579687" cy="47645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b="1" kern="1200" dirty="0">
            <a:latin typeface="Poppins"/>
          </a:endParaRP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latin typeface="Poppins"/>
            </a:rPr>
            <a:t>1. </a:t>
          </a:r>
          <a:br>
            <a:rPr lang="es-ES" sz="2100" b="1" kern="1200" dirty="0">
              <a:latin typeface="Poppins"/>
            </a:rPr>
          </a:br>
          <a:r>
            <a:rPr lang="es-ES" sz="2100" b="1" kern="1200" dirty="0">
              <a:latin typeface="Poppins"/>
            </a:rPr>
            <a:t>Equipo GOA</a:t>
          </a:r>
          <a:endParaRPr lang="es-ES" sz="2100" b="0" kern="1200" dirty="0"/>
        </a:p>
      </dsp:txBody>
      <dsp:txXfrm>
        <a:off x="45827" y="0"/>
        <a:ext cx="2579687" cy="1429367"/>
      </dsp:txXfrm>
    </dsp:sp>
    <dsp:sp modelId="{590A045B-798C-490D-B453-84194D4E8984}">
      <dsp:nvSpPr>
        <dsp:cNvPr id="0" name=""/>
        <dsp:cNvSpPr/>
      </dsp:nvSpPr>
      <dsp:spPr>
        <a:xfrm>
          <a:off x="258960" y="1429776"/>
          <a:ext cx="2063750" cy="13146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Para el flujo de convalidación se realizan los estudios de convalidaciones  y posteriormente se  derivan al director para aprobación/rechazo.</a:t>
          </a:r>
        </a:p>
      </dsp:txBody>
      <dsp:txXfrm>
        <a:off x="297465" y="1468281"/>
        <a:ext cx="1986740" cy="1237658"/>
      </dsp:txXfrm>
    </dsp:sp>
    <dsp:sp modelId="{3CE7A53B-2BEB-4690-AD14-000786BEFB96}">
      <dsp:nvSpPr>
        <dsp:cNvPr id="0" name=""/>
        <dsp:cNvSpPr/>
      </dsp:nvSpPr>
      <dsp:spPr>
        <a:xfrm>
          <a:off x="258960" y="2981975"/>
          <a:ext cx="2063750" cy="1543944"/>
        </a:xfrm>
        <a:prstGeom prst="roundRect">
          <a:avLst>
            <a:gd name="adj" fmla="val 10000"/>
          </a:avLst>
        </a:prstGeom>
        <a:solidFill>
          <a:schemeClr val="accent2">
            <a:hueOff val="-2777165"/>
            <a:satOff val="-11314"/>
            <a:lumOff val="-73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0" kern="1200">
              <a:latin typeface="Calibri"/>
              <a:ea typeface="Calibri"/>
              <a:cs typeface="Calibri"/>
            </a:rPr>
            <a:t>Equipo deberá gestionar y entregar respuesta a los estudiantes vía CRM para procesos GOA</a:t>
          </a:r>
          <a:endParaRPr lang="es-CL" sz="1200" b="0" kern="1200">
            <a:latin typeface="Poppins"/>
          </a:endParaRPr>
        </a:p>
      </dsp:txBody>
      <dsp:txXfrm>
        <a:off x="304181" y="3027196"/>
        <a:ext cx="1973308" cy="1453502"/>
      </dsp:txXfrm>
    </dsp:sp>
    <dsp:sp modelId="{754639D5-5763-4E1B-8565-01630C7198BA}">
      <dsp:nvSpPr>
        <dsp:cNvPr id="0" name=""/>
        <dsp:cNvSpPr/>
      </dsp:nvSpPr>
      <dsp:spPr>
        <a:xfrm>
          <a:off x="2774156" y="0"/>
          <a:ext cx="2579687" cy="47645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/>
            <a:t>2.</a:t>
          </a:r>
          <a:br>
            <a:rPr lang="es-ES" sz="2400" b="1" kern="1200">
              <a:latin typeface="Poppins"/>
            </a:rPr>
          </a:br>
          <a:r>
            <a:rPr lang="es-ES" sz="2400" b="1" kern="1200"/>
            <a:t>Director(a)</a:t>
          </a:r>
          <a:endParaRPr lang="es-CL" sz="2400" b="1" kern="1200"/>
        </a:p>
      </dsp:txBody>
      <dsp:txXfrm>
        <a:off x="2774156" y="0"/>
        <a:ext cx="2579687" cy="1429367"/>
      </dsp:txXfrm>
    </dsp:sp>
    <dsp:sp modelId="{80C2DD61-F8FD-4907-8AAB-A4907EE8E85B}">
      <dsp:nvSpPr>
        <dsp:cNvPr id="0" name=""/>
        <dsp:cNvSpPr/>
      </dsp:nvSpPr>
      <dsp:spPr>
        <a:xfrm>
          <a:off x="3014191" y="1632899"/>
          <a:ext cx="2063750" cy="2742731"/>
        </a:xfrm>
        <a:prstGeom prst="roundRect">
          <a:avLst>
            <a:gd name="adj" fmla="val 10000"/>
          </a:avLst>
        </a:prstGeom>
        <a:solidFill>
          <a:schemeClr val="accent2">
            <a:hueOff val="-5554330"/>
            <a:satOff val="-22628"/>
            <a:lumOff val="-146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El/la director(a) de carrera o departamento entregará VB en los flujos de convalidación y homologación</a:t>
          </a:r>
          <a:r>
            <a:rPr lang="es-CL" sz="1200" kern="1200">
              <a:latin typeface="Poppins"/>
            </a:rPr>
            <a:t>.</a:t>
          </a:r>
          <a:endParaRPr lang="es-CL" sz="1200" kern="1200"/>
        </a:p>
      </dsp:txBody>
      <dsp:txXfrm>
        <a:off x="3074636" y="1693344"/>
        <a:ext cx="1942860" cy="2621841"/>
      </dsp:txXfrm>
    </dsp:sp>
    <dsp:sp modelId="{0E0C9F84-8C58-459F-8D13-7CCAD1D03B52}">
      <dsp:nvSpPr>
        <dsp:cNvPr id="0" name=""/>
        <dsp:cNvSpPr/>
      </dsp:nvSpPr>
      <dsp:spPr>
        <a:xfrm>
          <a:off x="5547320" y="0"/>
          <a:ext cx="2579687" cy="47645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/>
            <a:t>3. </a:t>
          </a:r>
          <a:r>
            <a:rPr lang="es-ES" sz="2400" b="1" kern="1200">
              <a:latin typeface="Poppins"/>
            </a:rPr>
            <a:t>Departamento / Escuela</a:t>
          </a:r>
          <a:endParaRPr lang="es-CL" sz="2400" b="1" kern="1200"/>
        </a:p>
      </dsp:txBody>
      <dsp:txXfrm>
        <a:off x="5547320" y="0"/>
        <a:ext cx="2579687" cy="1429367"/>
      </dsp:txXfrm>
    </dsp:sp>
    <dsp:sp modelId="{FBBE0F11-9A2D-4DA9-95DE-EF30CCB0C56A}">
      <dsp:nvSpPr>
        <dsp:cNvPr id="0" name=""/>
        <dsp:cNvSpPr/>
      </dsp:nvSpPr>
      <dsp:spPr>
        <a:xfrm>
          <a:off x="5805289" y="1615293"/>
          <a:ext cx="2063750" cy="2725109"/>
        </a:xfrm>
        <a:prstGeom prst="roundRect">
          <a:avLst>
            <a:gd name="adj" fmla="val 10000"/>
          </a:avLst>
        </a:prstGeom>
        <a:solidFill>
          <a:schemeClr val="accent2">
            <a:hueOff val="-8331496"/>
            <a:satOff val="-33942"/>
            <a:lumOff val="-2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Equipo deberá gestionar y entregar respuesta a los estudiantes vía CRM</a:t>
          </a:r>
          <a:r>
            <a:rPr lang="es-CL" sz="1200" kern="1200">
              <a:latin typeface="Poppins"/>
            </a:rPr>
            <a:t> para procesos NO GOA</a:t>
          </a:r>
          <a:endParaRPr lang="es-CL" sz="1200" kern="1200"/>
        </a:p>
      </dsp:txBody>
      <dsp:txXfrm>
        <a:off x="5865734" y="1675738"/>
        <a:ext cx="1942860" cy="26042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7335E-E5AE-4CCE-B0BB-4719663497F1}">
      <dsp:nvSpPr>
        <dsp:cNvPr id="0" name=""/>
        <dsp:cNvSpPr/>
      </dsp:nvSpPr>
      <dsp:spPr>
        <a:xfrm>
          <a:off x="6665" y="1950181"/>
          <a:ext cx="1446398" cy="744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/>
            <a:t>Recepción de Reclamos desde el Estudiante por los canales disponibles</a:t>
          </a:r>
        </a:p>
      </dsp:txBody>
      <dsp:txXfrm>
        <a:off x="23796" y="1967312"/>
        <a:ext cx="1412136" cy="550629"/>
      </dsp:txXfrm>
    </dsp:sp>
    <dsp:sp modelId="{CB97ECAB-E8A9-4A52-B863-18C9DBE43073}">
      <dsp:nvSpPr>
        <dsp:cNvPr id="0" name=""/>
        <dsp:cNvSpPr/>
      </dsp:nvSpPr>
      <dsp:spPr>
        <a:xfrm>
          <a:off x="733971" y="1742906"/>
          <a:ext cx="1733368" cy="1733368"/>
        </a:xfrm>
        <a:prstGeom prst="leftCircularArrow">
          <a:avLst>
            <a:gd name="adj1" fmla="val 2731"/>
            <a:gd name="adj2" fmla="val 332787"/>
            <a:gd name="adj3" fmla="val 1921387"/>
            <a:gd name="adj4" fmla="val 8837578"/>
            <a:gd name="adj5" fmla="val 3186"/>
          </a:avLst>
        </a:prstGeom>
        <a:solidFill>
          <a:srgbClr val="091B2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1D7D7-CC2A-462D-84A0-ED0CB7BBA0C8}">
      <dsp:nvSpPr>
        <dsp:cNvPr id="0" name=""/>
        <dsp:cNvSpPr/>
      </dsp:nvSpPr>
      <dsp:spPr>
        <a:xfrm>
          <a:off x="422904" y="2659168"/>
          <a:ext cx="983280" cy="391018"/>
        </a:xfrm>
        <a:prstGeom prst="roundRect">
          <a:avLst>
            <a:gd name="adj" fmla="val 10000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Recepción del caso</a:t>
          </a:r>
        </a:p>
      </dsp:txBody>
      <dsp:txXfrm>
        <a:off x="434357" y="2670621"/>
        <a:ext cx="960374" cy="368112"/>
      </dsp:txXfrm>
    </dsp:sp>
    <dsp:sp modelId="{9DA58F9E-A4A7-4045-BFD1-87B3235F54D0}">
      <dsp:nvSpPr>
        <dsp:cNvPr id="0" name=""/>
        <dsp:cNvSpPr/>
      </dsp:nvSpPr>
      <dsp:spPr>
        <a:xfrm>
          <a:off x="1678500" y="1933371"/>
          <a:ext cx="1783410" cy="778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L" sz="800" kern="1200"/>
            <a:t>Detección de casos graves o complejos derivación Interna de posibles Reclamos</a:t>
          </a:r>
        </a:p>
      </dsp:txBody>
      <dsp:txXfrm>
        <a:off x="1696405" y="2117996"/>
        <a:ext cx="1747600" cy="575497"/>
      </dsp:txXfrm>
    </dsp:sp>
    <dsp:sp modelId="{A6363C2A-A791-48C5-BCE0-74FF51930DFE}">
      <dsp:nvSpPr>
        <dsp:cNvPr id="0" name=""/>
        <dsp:cNvSpPr/>
      </dsp:nvSpPr>
      <dsp:spPr>
        <a:xfrm>
          <a:off x="2569742" y="1102834"/>
          <a:ext cx="2145670" cy="2145670"/>
        </a:xfrm>
        <a:prstGeom prst="circularArrow">
          <a:avLst>
            <a:gd name="adj1" fmla="val 2206"/>
            <a:gd name="adj2" fmla="val 265592"/>
            <a:gd name="adj3" fmla="val 19560918"/>
            <a:gd name="adj4" fmla="val 12577531"/>
            <a:gd name="adj5" fmla="val 2574"/>
          </a:avLst>
        </a:prstGeom>
        <a:solidFill>
          <a:srgbClr val="091B2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0A58C-2224-4E3E-9F5D-1B8525D6D162}">
      <dsp:nvSpPr>
        <dsp:cNvPr id="0" name=""/>
        <dsp:cNvSpPr/>
      </dsp:nvSpPr>
      <dsp:spPr>
        <a:xfrm>
          <a:off x="2262931" y="1670688"/>
          <a:ext cx="983280" cy="391018"/>
        </a:xfrm>
        <a:prstGeom prst="roundRect">
          <a:avLst>
            <a:gd name="adj" fmla="val 10000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Detección temprana</a:t>
          </a:r>
        </a:p>
      </dsp:txBody>
      <dsp:txXfrm>
        <a:off x="2274384" y="1682141"/>
        <a:ext cx="960374" cy="368112"/>
      </dsp:txXfrm>
    </dsp:sp>
    <dsp:sp modelId="{84805253-75BC-414B-98B0-C7C551FB9644}">
      <dsp:nvSpPr>
        <dsp:cNvPr id="0" name=""/>
        <dsp:cNvSpPr/>
      </dsp:nvSpPr>
      <dsp:spPr>
        <a:xfrm>
          <a:off x="3687348" y="1939297"/>
          <a:ext cx="1921186" cy="766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/>
            <a:t>Análisis, clasificación y apoyo en especialistas  equipo de Casos Especiales dedicados a la gestión de reclamos.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/>
            <a:t>Respuesta 1ra línea o derivación</a:t>
          </a:r>
        </a:p>
      </dsp:txBody>
      <dsp:txXfrm>
        <a:off x="3704980" y="1956929"/>
        <a:ext cx="1885922" cy="566731"/>
      </dsp:txXfrm>
    </dsp:sp>
    <dsp:sp modelId="{86E822E1-2917-4F14-AF67-1008D2BDA1D6}">
      <dsp:nvSpPr>
        <dsp:cNvPr id="0" name=""/>
        <dsp:cNvSpPr/>
      </dsp:nvSpPr>
      <dsp:spPr>
        <a:xfrm>
          <a:off x="4693429" y="1633732"/>
          <a:ext cx="1903503" cy="1903503"/>
        </a:xfrm>
        <a:prstGeom prst="leftCircularArrow">
          <a:avLst>
            <a:gd name="adj1" fmla="val 2487"/>
            <a:gd name="adj2" fmla="val 301327"/>
            <a:gd name="adj3" fmla="val 1831723"/>
            <a:gd name="adj4" fmla="val 8779374"/>
            <a:gd name="adj5" fmla="val 2902"/>
          </a:avLst>
        </a:prstGeom>
        <a:solidFill>
          <a:srgbClr val="091B2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79B00-9E70-49DC-94FF-AB41BEDA2964}">
      <dsp:nvSpPr>
        <dsp:cNvPr id="0" name=""/>
        <dsp:cNvSpPr/>
      </dsp:nvSpPr>
      <dsp:spPr>
        <a:xfrm>
          <a:off x="4404196" y="2693784"/>
          <a:ext cx="983280" cy="391018"/>
        </a:xfrm>
        <a:prstGeom prst="roundRect">
          <a:avLst>
            <a:gd name="adj" fmla="val 10000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Gestión por Unidad</a:t>
          </a:r>
        </a:p>
      </dsp:txBody>
      <dsp:txXfrm>
        <a:off x="4415649" y="2705237"/>
        <a:ext cx="960374" cy="368112"/>
      </dsp:txXfrm>
    </dsp:sp>
    <dsp:sp modelId="{CEAB2264-0A77-415E-9379-E2C170861D5A}">
      <dsp:nvSpPr>
        <dsp:cNvPr id="0" name=""/>
        <dsp:cNvSpPr/>
      </dsp:nvSpPr>
      <dsp:spPr>
        <a:xfrm>
          <a:off x="5833971" y="1925274"/>
          <a:ext cx="1727171" cy="794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/>
            <a:t>Respuesta en SLA Especial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/>
            <a:t>Mediación en caso de inconformidad</a:t>
          </a:r>
        </a:p>
      </dsp:txBody>
      <dsp:txXfrm>
        <a:off x="5852248" y="2113741"/>
        <a:ext cx="1690617" cy="587478"/>
      </dsp:txXfrm>
    </dsp:sp>
    <dsp:sp modelId="{8CB8C954-26B8-4FB1-9EE6-3B22D20A368F}">
      <dsp:nvSpPr>
        <dsp:cNvPr id="0" name=""/>
        <dsp:cNvSpPr/>
      </dsp:nvSpPr>
      <dsp:spPr>
        <a:xfrm>
          <a:off x="6707717" y="1143628"/>
          <a:ext cx="1983952" cy="1983952"/>
        </a:xfrm>
        <a:prstGeom prst="circularArrow">
          <a:avLst>
            <a:gd name="adj1" fmla="val 2386"/>
            <a:gd name="adj2" fmla="val 288435"/>
            <a:gd name="adj3" fmla="val 19537679"/>
            <a:gd name="adj4" fmla="val 12577135"/>
            <a:gd name="adj5" fmla="val 2784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E7B9C-F5A7-4C5C-963E-3E333ED8C051}">
      <dsp:nvSpPr>
        <dsp:cNvPr id="0" name=""/>
        <dsp:cNvSpPr/>
      </dsp:nvSpPr>
      <dsp:spPr>
        <a:xfrm>
          <a:off x="6390282" y="1670688"/>
          <a:ext cx="983280" cy="391018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900" kern="1200"/>
            <a:t>Derivación  a Unidad Resolutoria</a:t>
          </a:r>
        </a:p>
      </dsp:txBody>
      <dsp:txXfrm>
        <a:off x="6401735" y="1682141"/>
        <a:ext cx="960374" cy="368112"/>
      </dsp:txXfrm>
    </dsp:sp>
    <dsp:sp modelId="{7DB97030-52E4-4185-8DD5-AC5C6BEA2396}">
      <dsp:nvSpPr>
        <dsp:cNvPr id="0" name=""/>
        <dsp:cNvSpPr/>
      </dsp:nvSpPr>
      <dsp:spPr>
        <a:xfrm>
          <a:off x="7786580" y="1920301"/>
          <a:ext cx="1696176" cy="804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/>
            <a:t>Casos de disconformidad en respuesta o posibilidad de una Excepción adicional.</a:t>
          </a:r>
        </a:p>
      </dsp:txBody>
      <dsp:txXfrm>
        <a:off x="7805086" y="1938807"/>
        <a:ext cx="1659164" cy="594834"/>
      </dsp:txXfrm>
    </dsp:sp>
    <dsp:sp modelId="{19F9EEA4-62E3-4F5B-9131-B3FD3E661D78}">
      <dsp:nvSpPr>
        <dsp:cNvPr id="0" name=""/>
        <dsp:cNvSpPr/>
      </dsp:nvSpPr>
      <dsp:spPr>
        <a:xfrm>
          <a:off x="8661346" y="1706456"/>
          <a:ext cx="1730532" cy="1730532"/>
        </a:xfrm>
        <a:prstGeom prst="leftCircularArrow">
          <a:avLst>
            <a:gd name="adj1" fmla="val 2736"/>
            <a:gd name="adj2" fmla="val 333367"/>
            <a:gd name="adj3" fmla="val 2106926"/>
            <a:gd name="adj4" fmla="val 9022537"/>
            <a:gd name="adj5" fmla="val 319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AF087-D8A4-45C7-BBFC-8B5B42963B2D}">
      <dsp:nvSpPr>
        <dsp:cNvPr id="0" name=""/>
        <dsp:cNvSpPr/>
      </dsp:nvSpPr>
      <dsp:spPr>
        <a:xfrm>
          <a:off x="8327393" y="2583064"/>
          <a:ext cx="983280" cy="391018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900" kern="1200"/>
            <a:t>Mediación (Especial)</a:t>
          </a:r>
        </a:p>
      </dsp:txBody>
      <dsp:txXfrm>
        <a:off x="8338846" y="2594517"/>
        <a:ext cx="960374" cy="368112"/>
      </dsp:txXfrm>
    </dsp:sp>
    <dsp:sp modelId="{9C331F74-195F-430B-8B33-B2E795253671}">
      <dsp:nvSpPr>
        <dsp:cNvPr id="0" name=""/>
        <dsp:cNvSpPr/>
      </dsp:nvSpPr>
      <dsp:spPr>
        <a:xfrm>
          <a:off x="9708193" y="1922468"/>
          <a:ext cx="1532261" cy="7998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800" kern="1200"/>
            <a:t>Respuesta  al estudiante directa a través de redacción realizada por especialista UCE</a:t>
          </a:r>
        </a:p>
      </dsp:txBody>
      <dsp:txXfrm>
        <a:off x="9726599" y="2112267"/>
        <a:ext cx="1495449" cy="591628"/>
      </dsp:txXfrm>
    </dsp:sp>
    <dsp:sp modelId="{B7FF07D0-A9D7-42D6-91ED-2732EF90EFC8}">
      <dsp:nvSpPr>
        <dsp:cNvPr id="0" name=""/>
        <dsp:cNvSpPr/>
      </dsp:nvSpPr>
      <dsp:spPr>
        <a:xfrm>
          <a:off x="10167048" y="1670688"/>
          <a:ext cx="983280" cy="391018"/>
        </a:xfrm>
        <a:prstGeom prst="roundRect">
          <a:avLst>
            <a:gd name="adj" fmla="val 10000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Respuesta al estudiante</a:t>
          </a:r>
        </a:p>
      </dsp:txBody>
      <dsp:txXfrm>
        <a:off x="10178501" y="1682141"/>
        <a:ext cx="960374" cy="368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3CBB4-9C6F-434E-BF15-E8A20D45D27F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DBB10-AEE1-4E01-96B7-C19DA41649F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6263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EBCB7-4985-884B-877B-A6C377247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A41BDB-59B8-58F8-7014-2019ECE1A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61A7B1E-C150-2849-5116-E09B47612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A61E98-D1BB-EB6C-627B-A4FC3519C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C6371-CB82-4576-ABE0-72301EB0FC9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744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08407-7231-4B7B-8BAA-D1C5C363E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07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29DA-6D14-724A-EF69-95F86A7C8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3ED405E-2E7D-70C0-60AE-4992593D8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B818EEA-FF9D-AF9B-4B6B-A8A692EF6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CA3D1D-CF43-3FC7-0DF9-22331DEAC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08407-7231-4B7B-8BAA-D1C5C363E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6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6A24A-9293-8BDE-663B-7D81141F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85A25D9-4F6E-4428-B711-8C1320DA4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159D659-2FDC-5F60-4124-562934ED1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9820B6-929B-B6D5-D221-55788D27C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C6371-CB82-4576-ABE0-72301EB0FC9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46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4295D-783E-43F2-0830-142E427B8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73E754F-2A4F-2980-FA96-8A528794D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ED65F4-762B-319B-8F28-CFE6055F9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706901-8C5A-36FF-A97B-49272F881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C6371-CB82-4576-ABE0-72301EB0FC9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593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45732-A42E-45A0-B2D3-0525FD04CE10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211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84413-D506-4D97-940D-2EDED8E60CE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974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A4B4E-00F0-6887-9E26-E5D4E93D5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3DF4187-2F5C-BF87-6B21-827A6F0C3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CFA851C-2FF9-F4BB-4896-31C28C7E0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B61D1C-F7E7-15AF-4C79-CD245FE34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D1966-643A-ED45-BFF9-B0FE18A32E2B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945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13B4F-66DD-64AE-71EC-5FA7D3F93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5EA1F17-0977-23A7-9F8A-EEC25AD83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03721F1-ADBB-FC47-9521-FA81E3025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7134B5-0F8B-F0E3-B74F-CAD8037A5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D1966-643A-ED45-BFF9-B0FE18A32E2B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523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539CB-BCB9-B608-EA31-6F7AA0782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0053794-0793-4356-3934-151CD226E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1A7CE06-B335-E3B1-77AF-446FFD616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5BAA65-4C5E-4E8E-0733-E9F2E3D23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D1966-643A-ED45-BFF9-B0FE18A32E2B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37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a9b1ea64f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L"/>
          </a:p>
        </p:txBody>
      </p:sp>
      <p:sp>
        <p:nvSpPr>
          <p:cNvPr id="257" name="Google Shape;257;ga9b1ea64f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01D7229-58F0-4F29-8F14-A63882B88F79}"/>
              </a:ext>
            </a:extLst>
          </p:cNvPr>
          <p:cNvSpPr/>
          <p:nvPr userDrawn="1"/>
        </p:nvSpPr>
        <p:spPr>
          <a:xfrm>
            <a:off x="1" y="3962437"/>
            <a:ext cx="8305800" cy="2476461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29A35B-8C40-4462-A2A8-13BE20A4F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3925" y="419099"/>
            <a:ext cx="7318074" cy="3862339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effectLst>
            <a:outerShdw blurRad="279400" dist="3429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ED074-CBB0-4BA3-9192-6C5D0DB7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62" y="4514850"/>
            <a:ext cx="6905625" cy="1127125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AA8202-43B8-455E-B7C5-AA1DF32AA9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5361" y="5641975"/>
            <a:ext cx="6905625" cy="511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83677BB-12A0-446B-822A-C9AB0E216B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361" y="2319711"/>
            <a:ext cx="3533942" cy="15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3D3EFD-7AC9-418B-9822-C6DDB9ACAED3}"/>
              </a:ext>
            </a:extLst>
          </p:cNvPr>
          <p:cNvSpPr/>
          <p:nvPr userDrawn="1"/>
        </p:nvSpPr>
        <p:spPr>
          <a:xfrm>
            <a:off x="4394200" y="2602991"/>
            <a:ext cx="3403600" cy="3277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69004C-FE8A-4A66-82CC-86FD0545CD3A}"/>
              </a:ext>
            </a:extLst>
          </p:cNvPr>
          <p:cNvSpPr/>
          <p:nvPr userDrawn="1"/>
        </p:nvSpPr>
        <p:spPr>
          <a:xfrm>
            <a:off x="8102600" y="2602991"/>
            <a:ext cx="3403600" cy="3277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74FEE-A3DC-437A-8843-6BA1EA1833BC}"/>
              </a:ext>
            </a:extLst>
          </p:cNvPr>
          <p:cNvSpPr/>
          <p:nvPr userDrawn="1"/>
        </p:nvSpPr>
        <p:spPr>
          <a:xfrm>
            <a:off x="685800" y="2602991"/>
            <a:ext cx="3403600" cy="3277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DA80CE0-EA6A-494F-9E2B-0D793D7EE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6150" y="3937000"/>
            <a:ext cx="2882900" cy="1654175"/>
          </a:xfrm>
        </p:spPr>
        <p:txBody>
          <a:bodyPr>
            <a:normAutofit/>
          </a:bodyPr>
          <a:lstStyle>
            <a:lvl1pPr algn="just">
              <a:defRPr sz="1400"/>
            </a:lvl1pPr>
            <a:lvl2pPr algn="just">
              <a:defRPr sz="1200"/>
            </a:lvl2pPr>
            <a:lvl3pPr algn="just">
              <a:defRPr sz="1100"/>
            </a:lvl3pPr>
            <a:lvl4pPr algn="just">
              <a:defRPr sz="1050"/>
            </a:lvl4pPr>
            <a:lvl5pPr algn="just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AA36FAB-ABA6-47DB-9285-3AF54F9CC5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4550" y="3937000"/>
            <a:ext cx="2882900" cy="1654175"/>
          </a:xfrm>
        </p:spPr>
        <p:txBody>
          <a:bodyPr>
            <a:normAutofit/>
          </a:bodyPr>
          <a:lstStyle>
            <a:lvl1pPr algn="just">
              <a:defRPr sz="1400"/>
            </a:lvl1pPr>
            <a:lvl2pPr algn="just">
              <a:defRPr sz="1200"/>
            </a:lvl2pPr>
            <a:lvl3pPr algn="just">
              <a:defRPr sz="1100"/>
            </a:lvl3pPr>
            <a:lvl4pPr algn="just">
              <a:defRPr sz="1050"/>
            </a:lvl4pPr>
            <a:lvl5pPr algn="just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A1B9C2C-33AA-4E22-8A07-7DACB1E9E0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2950" y="3937000"/>
            <a:ext cx="2882900" cy="1654175"/>
          </a:xfrm>
        </p:spPr>
        <p:txBody>
          <a:bodyPr>
            <a:normAutofit/>
          </a:bodyPr>
          <a:lstStyle>
            <a:lvl1pPr algn="just">
              <a:defRPr sz="1400"/>
            </a:lvl1pPr>
            <a:lvl2pPr algn="just">
              <a:defRPr sz="1200"/>
            </a:lvl2pPr>
            <a:lvl3pPr algn="just">
              <a:defRPr sz="1100"/>
            </a:lvl3pPr>
            <a:lvl4pPr algn="just">
              <a:defRPr sz="1050"/>
            </a:lvl4pPr>
            <a:lvl5pPr algn="just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AF07F06-FEA2-4990-B731-455AC15476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2950" y="3235325"/>
            <a:ext cx="2882900" cy="545201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7026BAC-F34A-4E1B-A511-5B8D120AE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4550" y="3235325"/>
            <a:ext cx="2882900" cy="545201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B61E0A9-006D-4B07-A80E-A88B51BF5A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6150" y="3235325"/>
            <a:ext cx="2882900" cy="545201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FC447C72-25AB-4935-977D-2E79B892DD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0668E1F-8B22-4491-8A33-DB9E25F47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356350"/>
            <a:ext cx="838200" cy="365125"/>
          </a:xfrm>
        </p:spPr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BD3DE8A-421D-4AA4-ADE1-70B993EF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D93CCA5-64D6-448A-B357-5694C031CC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DC424-62D9-4122-84E6-37974E5EEA6F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24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F052E-5FE7-42B6-A4A3-6A161D84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6863"/>
            <a:ext cx="10515600" cy="6739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7B9D1D-1691-4899-BF31-7DB36582C8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2074" y="6356350"/>
            <a:ext cx="237172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C9924-BB13-4AD6-BA4C-7805F3458D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09430-69B9-46CB-9DB7-8327FA1B6DA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0AEDC1-ED58-4CA6-9E07-5113A948E8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2314575"/>
            <a:ext cx="2371725" cy="91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13740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E1504B3-139D-441D-BAFE-787BE1C50C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2824" y="2314575"/>
            <a:ext cx="2371725" cy="91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95%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7A99508-7516-4DA7-80F4-5ADDEAB7B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7449" y="2314575"/>
            <a:ext cx="2371725" cy="91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1058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0716CC-65E1-48A0-A6CF-D5D558135C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2075" y="2314575"/>
            <a:ext cx="2371725" cy="91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86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55440E-812B-4DDE-938E-9AA379B33E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3373871"/>
            <a:ext cx="2371725" cy="33135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FDFAD3-9079-4BDE-BACB-17F75BBAE7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52824" y="3373871"/>
            <a:ext cx="2371725" cy="33135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133F97D-AF8E-4CF3-829A-CFDC5A598D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7449" y="3373871"/>
            <a:ext cx="2371725" cy="33135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436CB2C-B604-495D-85F3-1D3BDF1C5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82075" y="3373871"/>
            <a:ext cx="2371725" cy="33135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A412FD3-6680-472D-A335-52FEEC5414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9" y="3730049"/>
            <a:ext cx="2371725" cy="163252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7BBEFEB-132E-46E4-89D6-18DBEB9B1F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52824" y="3730049"/>
            <a:ext cx="2371725" cy="163252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3566B40-A397-4035-9798-13AD0B1EF6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7449" y="3730049"/>
            <a:ext cx="2371725" cy="163252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8ACFE6B-CCD6-497C-A051-9B57E39EF8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2075" y="3730049"/>
            <a:ext cx="2371725" cy="163252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7F5773-0EBC-4563-9586-241720AFB37A}"/>
              </a:ext>
            </a:extLst>
          </p:cNvPr>
          <p:cNvGrpSpPr/>
          <p:nvPr userDrawn="1"/>
        </p:nvGrpSpPr>
        <p:grpSpPr>
          <a:xfrm>
            <a:off x="733789" y="2771193"/>
            <a:ext cx="8143872" cy="4086808"/>
            <a:chOff x="609964" y="2857499"/>
            <a:chExt cx="8143872" cy="400050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3A8FC53-0D40-4141-9C96-761A042C9E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964" y="2857499"/>
              <a:ext cx="0" cy="4000501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370B115-85B6-4C15-AC68-561226D96C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24588" y="2857499"/>
              <a:ext cx="0" cy="4000501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F3E3C9-6FA9-42E6-863F-279FE5C00D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39212" y="2857499"/>
              <a:ext cx="0" cy="4000501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0CC0FF2-3640-4B81-8F0E-06D271C5CB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836" y="2857499"/>
              <a:ext cx="0" cy="4000501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07B9C0-6E11-4C54-AB3B-EB0FA2E4B4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665" y="279028"/>
            <a:ext cx="2258792" cy="9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A64DD-1426-426E-8539-D5338712B46E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E37E5-FBD7-4C52-AC5F-3B71262DBAE0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4170C6CD-611E-47C4-B1AF-EAFBDA51F1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A009FA-2075-4A57-A5B6-AAEAC29A47AE}"/>
              </a:ext>
            </a:extLst>
          </p:cNvPr>
          <p:cNvSpPr/>
          <p:nvPr userDrawn="1"/>
        </p:nvSpPr>
        <p:spPr>
          <a:xfrm>
            <a:off x="3948024" y="1600338"/>
            <a:ext cx="4295953" cy="4295952"/>
          </a:xfrm>
          <a:prstGeom prst="ellipse">
            <a:avLst/>
          </a:prstGeom>
          <a:noFill/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A36549-F47E-4682-8A3D-952D3B3F6726}"/>
              </a:ext>
            </a:extLst>
          </p:cNvPr>
          <p:cNvSpPr/>
          <p:nvPr userDrawn="1"/>
        </p:nvSpPr>
        <p:spPr>
          <a:xfrm rot="18900000">
            <a:off x="4463309" y="2108339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CBF48E-CEE4-43FC-A675-6EA6BFDE0639}"/>
              </a:ext>
            </a:extLst>
          </p:cNvPr>
          <p:cNvSpPr/>
          <p:nvPr userDrawn="1"/>
        </p:nvSpPr>
        <p:spPr>
          <a:xfrm rot="18900000">
            <a:off x="7501006" y="5153319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E02055-A67C-4E6B-9792-EF8FC05C502E}"/>
              </a:ext>
            </a:extLst>
          </p:cNvPr>
          <p:cNvSpPr/>
          <p:nvPr userDrawn="1"/>
        </p:nvSpPr>
        <p:spPr>
          <a:xfrm rot="5400000">
            <a:off x="8130134" y="3634471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A9FB2F-90BF-4C53-97DB-2CE6AD1498F0}"/>
              </a:ext>
            </a:extLst>
          </p:cNvPr>
          <p:cNvSpPr/>
          <p:nvPr userDrawn="1"/>
        </p:nvSpPr>
        <p:spPr>
          <a:xfrm rot="5400000">
            <a:off x="3834181" y="3634471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976410-BDF7-4BCB-BC73-9774766A7295}"/>
              </a:ext>
            </a:extLst>
          </p:cNvPr>
          <p:cNvSpPr/>
          <p:nvPr userDrawn="1"/>
        </p:nvSpPr>
        <p:spPr>
          <a:xfrm rot="2700000">
            <a:off x="7501006" y="2108339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3E6319-19D8-42F2-9D2D-FA0DE1F2D0E3}"/>
              </a:ext>
            </a:extLst>
          </p:cNvPr>
          <p:cNvSpPr/>
          <p:nvPr userDrawn="1"/>
        </p:nvSpPr>
        <p:spPr>
          <a:xfrm rot="2700000">
            <a:off x="4463309" y="5153319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98392B-9C7C-4D74-9861-6BE900FD039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8854253" y="1764981"/>
            <a:ext cx="2324409" cy="914400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1FF92E1-C266-4AAC-8404-3A275FA380C6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9413500" y="3291114"/>
            <a:ext cx="2324409" cy="914400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5C58706-60FB-4C4F-9CD7-E26E3FB14967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854253" y="4803496"/>
            <a:ext cx="2324409" cy="914400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BCDF97B-B3B3-421E-B59A-47724C8C8D26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51967" y="3291114"/>
            <a:ext cx="2324409" cy="914400"/>
          </a:xfrm>
        </p:spPr>
        <p:txBody>
          <a:bodyPr anchor="ctr"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4936EEC-F5C4-41C8-AD1B-5F11D7BCC7A7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013339" y="1764981"/>
            <a:ext cx="2324409" cy="914400"/>
          </a:xfrm>
        </p:spPr>
        <p:txBody>
          <a:bodyPr anchor="ctr"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19557806-7AFD-4661-B2C5-6DB6D9E1665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013339" y="4809960"/>
            <a:ext cx="2324409" cy="914400"/>
          </a:xfrm>
        </p:spPr>
        <p:txBody>
          <a:bodyPr anchor="ctr"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D2756DD6-FEEF-49F5-B56A-B22A9AE7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7A7F8D74-6C47-4023-BF43-A588A41C97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2142" y="2762250"/>
            <a:ext cx="2847716" cy="1971676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2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FDD4148-E4C3-4B66-9030-41D96458BC69}"/>
              </a:ext>
            </a:extLst>
          </p:cNvPr>
          <p:cNvSpPr/>
          <p:nvPr userDrawn="1"/>
        </p:nvSpPr>
        <p:spPr>
          <a:xfrm>
            <a:off x="5368214" y="364924"/>
            <a:ext cx="4756634" cy="4756634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2661A9-4D71-438E-B90B-E077DD60779C}"/>
              </a:ext>
            </a:extLst>
          </p:cNvPr>
          <p:cNvSpPr/>
          <p:nvPr userDrawn="1"/>
        </p:nvSpPr>
        <p:spPr>
          <a:xfrm>
            <a:off x="7833226" y="4558530"/>
            <a:ext cx="1086842" cy="108684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2BBEE06-D9B4-4AE4-8114-B6E1448BF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6318" y="914399"/>
            <a:ext cx="4096269" cy="40962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81A7A-576B-4054-9A67-BAB02D88DB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5A0EF-8431-48C6-B900-B9C4B85A37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70C6CD-611E-47C4-B1AF-EAFBDA51F1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7B39676-B8A8-499A-A537-9E801075BD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1" y="3657600"/>
            <a:ext cx="4853472" cy="187545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22DDE05-667D-4156-A04A-F1A2D85DB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3275045"/>
            <a:ext cx="4853472" cy="382555"/>
          </a:xfrm>
        </p:spPr>
        <p:txBody>
          <a:bodyPr anchor="ctr">
            <a:normAutofit/>
          </a:bodyPr>
          <a:lstStyle>
            <a:lvl1pPr>
              <a:defRPr sz="1600" b="1">
                <a:solidFill>
                  <a:srgbClr val="31804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AEE138E-691C-47F0-9F5F-F305ED83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72"/>
            <a:ext cx="5257800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39B34CE-55F1-4E59-BB25-78BF730C5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A87868-5064-4521-9C6F-0A1A95D5120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41">
            <a:extLst>
              <a:ext uri="{FF2B5EF4-FFF2-40B4-BE49-F238E27FC236}">
                <a16:creationId xmlns:a16="http://schemas.microsoft.com/office/drawing/2014/main" id="{63C7ACE4-C477-4784-BFBB-97D54F02B2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8544" y="4740725"/>
            <a:ext cx="1372394" cy="3949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$210K</a:t>
            </a:r>
          </a:p>
        </p:txBody>
      </p:sp>
      <p:sp>
        <p:nvSpPr>
          <p:cNvPr id="81" name="Text Placeholder 41">
            <a:extLst>
              <a:ext uri="{FF2B5EF4-FFF2-40B4-BE49-F238E27FC236}">
                <a16:creationId xmlns:a16="http://schemas.microsoft.com/office/drawing/2014/main" id="{76995B08-6E73-4F07-9D9F-3498E156E2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46164" y="3968700"/>
            <a:ext cx="921650" cy="3949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$500K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80E4E-8F5A-48B2-AA60-B5224FF0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90B9C-E6C5-4FD4-990D-949EC80CBA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28CD0-2C78-4C40-BE51-7AB207D7D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240A3-2A3D-4B85-9684-0EF0496E9DF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15F122D-7542-48D0-9EA5-50D8F9DD9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6575" y="4583419"/>
            <a:ext cx="2081345" cy="1149546"/>
          </a:xfrm>
        </p:spPr>
        <p:txBody>
          <a:bodyPr anchor="ctr">
            <a:noAutofit/>
          </a:bodyPr>
          <a:lstStyle>
            <a:lvl1pPr algn="r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02288505-549E-4F96-A0EA-B3C2290687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6740" y="1656066"/>
            <a:ext cx="2081345" cy="1149546"/>
          </a:xfrm>
        </p:spPr>
        <p:txBody>
          <a:bodyPr anchor="ctr">
            <a:noAutofit/>
          </a:bodyPr>
          <a:lstStyle>
            <a:lvl1pPr algn="l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41">
            <a:extLst>
              <a:ext uri="{FF2B5EF4-FFF2-40B4-BE49-F238E27FC236}">
                <a16:creationId xmlns:a16="http://schemas.microsoft.com/office/drawing/2014/main" id="{2D65B001-9593-4275-BD7D-C3614C5614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2515" y="3412531"/>
            <a:ext cx="2081345" cy="1149546"/>
          </a:xfrm>
        </p:spPr>
        <p:txBody>
          <a:bodyPr anchor="ctr">
            <a:noAutofit/>
          </a:bodyPr>
          <a:lstStyle>
            <a:lvl1pPr algn="l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41">
            <a:extLst>
              <a:ext uri="{FF2B5EF4-FFF2-40B4-BE49-F238E27FC236}">
                <a16:creationId xmlns:a16="http://schemas.microsoft.com/office/drawing/2014/main" id="{679D79CB-357B-448A-9E8E-694FC0A06D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092" y="2668091"/>
            <a:ext cx="2081345" cy="1149546"/>
          </a:xfrm>
        </p:spPr>
        <p:txBody>
          <a:bodyPr anchor="ctr">
            <a:noAutofit/>
          </a:bodyPr>
          <a:lstStyle>
            <a:lvl1pPr algn="r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Text Placeholder 41">
            <a:extLst>
              <a:ext uri="{FF2B5EF4-FFF2-40B4-BE49-F238E27FC236}">
                <a16:creationId xmlns:a16="http://schemas.microsoft.com/office/drawing/2014/main" id="{437E515B-F882-4222-B9F4-730FED6FC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4437" y="2668091"/>
            <a:ext cx="1502810" cy="1149546"/>
          </a:xfrm>
        </p:spPr>
        <p:txBody>
          <a:bodyPr anchor="ctr">
            <a:noAutofit/>
          </a:bodyPr>
          <a:lstStyle>
            <a:lvl1pPr algn="r">
              <a:defRPr sz="4400" b="1">
                <a:solidFill>
                  <a:schemeClr val="accent2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68" name="Text Placeholder 41">
            <a:extLst>
              <a:ext uri="{FF2B5EF4-FFF2-40B4-BE49-F238E27FC236}">
                <a16:creationId xmlns:a16="http://schemas.microsoft.com/office/drawing/2014/main" id="{B8AAF0C3-FA86-4E69-B504-5F4B43D48F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92569" y="4583419"/>
            <a:ext cx="1502810" cy="1149546"/>
          </a:xfrm>
        </p:spPr>
        <p:txBody>
          <a:bodyPr anchor="ctr">
            <a:noAutofit/>
          </a:bodyPr>
          <a:lstStyle>
            <a:lvl1pPr algn="r">
              <a:defRPr sz="4400" b="1">
                <a:solidFill>
                  <a:schemeClr val="accent2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69" name="Text Placeholder 41">
            <a:extLst>
              <a:ext uri="{FF2B5EF4-FFF2-40B4-BE49-F238E27FC236}">
                <a16:creationId xmlns:a16="http://schemas.microsoft.com/office/drawing/2014/main" id="{52EAE2CE-145E-486D-920C-79A0E0352E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3261" y="1656066"/>
            <a:ext cx="1502810" cy="1149546"/>
          </a:xfr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75" name="Text Placeholder 41">
            <a:extLst>
              <a:ext uri="{FF2B5EF4-FFF2-40B4-BE49-F238E27FC236}">
                <a16:creationId xmlns:a16="http://schemas.microsoft.com/office/drawing/2014/main" id="{C52128A7-3D78-469A-B75C-6EDAB9726B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5372" y="3412531"/>
            <a:ext cx="1502810" cy="1149546"/>
          </a:xfr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79" name="Text Placeholder 41">
            <a:extLst>
              <a:ext uri="{FF2B5EF4-FFF2-40B4-BE49-F238E27FC236}">
                <a16:creationId xmlns:a16="http://schemas.microsoft.com/office/drawing/2014/main" id="{5A97CFAE-5B27-4F82-B76B-E574A7BEEB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3383" y="2083397"/>
            <a:ext cx="1865940" cy="86341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600" b="1"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$500K</a:t>
            </a:r>
          </a:p>
        </p:txBody>
      </p:sp>
      <p:sp>
        <p:nvSpPr>
          <p:cNvPr id="80" name="Text Placeholder 41">
            <a:extLst>
              <a:ext uri="{FF2B5EF4-FFF2-40B4-BE49-F238E27FC236}">
                <a16:creationId xmlns:a16="http://schemas.microsoft.com/office/drawing/2014/main" id="{F2F4FEFB-E9C4-4348-9482-D588DE54F5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1076" y="3328337"/>
            <a:ext cx="926188" cy="3949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600" b="1"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$500K</a:t>
            </a:r>
          </a:p>
        </p:txBody>
      </p:sp>
    </p:spTree>
    <p:extLst>
      <p:ext uri="{BB962C8B-B14F-4D97-AF65-F5344CB8AC3E}">
        <p14:creationId xmlns:p14="http://schemas.microsoft.com/office/powerpoint/2010/main" val="9383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9672B-35B3-4D33-B434-9B7D902332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54700" y="0"/>
            <a:ext cx="63373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1) Add picture 2) Sent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E389A-B7CA-4D57-AD56-4E931E474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700" y="727074"/>
            <a:ext cx="4102100" cy="1444626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F82F25F-5091-4DB7-84BB-9090D81BA70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016000" y="889000"/>
            <a:ext cx="5651500" cy="47593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0BFB6B-9D50-4878-AB06-DC981A87D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1700" y="2476499"/>
            <a:ext cx="4102100" cy="3333749"/>
          </a:xfrm>
        </p:spPr>
        <p:txBody>
          <a:bodyPr/>
          <a:lstStyle>
            <a:lvl1pPr algn="just">
              <a:defRPr>
                <a:solidFill>
                  <a:schemeClr val="bg1"/>
                </a:solidFill>
              </a:defRPr>
            </a:lvl1pPr>
            <a:lvl2pPr algn="just">
              <a:defRPr>
                <a:solidFill>
                  <a:schemeClr val="bg1"/>
                </a:solidFill>
              </a:defRPr>
            </a:lvl2pPr>
            <a:lvl3pPr algn="just">
              <a:defRPr>
                <a:solidFill>
                  <a:schemeClr val="bg1"/>
                </a:solidFill>
              </a:defRPr>
            </a:lvl3pPr>
            <a:lvl4pPr algn="just">
              <a:defRPr>
                <a:solidFill>
                  <a:schemeClr val="bg1"/>
                </a:solidFill>
              </a:defRPr>
            </a:lvl4pPr>
            <a:lvl5pPr algn="just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8EE0A-0776-48A1-9D77-215E59E113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41012E-FAD7-41A6-BAA6-861ECED109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FE7DA-0346-4283-893B-D9D4FAC78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BEA03-0A0D-418B-AD1D-DC104D0556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09430-69B9-46CB-9DB7-8327FA1B6DA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2A8807A-CB66-499F-87C8-05A5702D00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5538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19A1C99D-905C-47D9-8C19-08C66A2DB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1566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0C3D3FB2-338F-41E1-80F8-E17F554EC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7594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06FF6032-9177-4EC0-BFED-007F75E0A6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03622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49" name="Text Placeholder 44">
            <a:extLst>
              <a:ext uri="{FF2B5EF4-FFF2-40B4-BE49-F238E27FC236}">
                <a16:creationId xmlns:a16="http://schemas.microsoft.com/office/drawing/2014/main" id="{3E2F029D-5CB5-4089-9EA4-AC2115B486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9650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50" name="Text Placeholder 44">
            <a:extLst>
              <a:ext uri="{FF2B5EF4-FFF2-40B4-BE49-F238E27FC236}">
                <a16:creationId xmlns:a16="http://schemas.microsoft.com/office/drawing/2014/main" id="{10DB49ED-447A-4D13-B921-5999752E18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5678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86FD42C2-EB70-4936-85F6-C5A28FFE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3001486"/>
            <a:ext cx="5257799" cy="285444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9C97E2F6-6FB2-49E1-98C2-95076C8DCA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2618931"/>
            <a:ext cx="5257799" cy="382555"/>
          </a:xfrm>
        </p:spPr>
        <p:txBody>
          <a:bodyPr anchor="ctr">
            <a:normAutofit/>
          </a:bodyPr>
          <a:lstStyle>
            <a:lvl1pPr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1D8B00C-F9CA-48A7-97D7-5CD4B8C3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02072"/>
            <a:ext cx="5257800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8382AF2-38CE-4500-B937-8C8BD160F7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B4BA9F-4656-488D-9017-87B3BB21A493}"/>
              </a:ext>
            </a:extLst>
          </p:cNvPr>
          <p:cNvCxnSpPr>
            <a:cxnSpLocks/>
          </p:cNvCxnSpPr>
          <p:nvPr userDrawn="1"/>
        </p:nvCxnSpPr>
        <p:spPr>
          <a:xfrm>
            <a:off x="59824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0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9AF6C8D-25BE-4ECC-B5D2-AFF66BAC5B66}"/>
              </a:ext>
            </a:extLst>
          </p:cNvPr>
          <p:cNvSpPr/>
          <p:nvPr userDrawn="1"/>
        </p:nvSpPr>
        <p:spPr>
          <a:xfrm flipH="1">
            <a:off x="6838950" y="0"/>
            <a:ext cx="5353046" cy="6858000"/>
          </a:xfrm>
          <a:custGeom>
            <a:avLst/>
            <a:gdLst>
              <a:gd name="connsiteX0" fmla="*/ 1051492 w 5353046"/>
              <a:gd name="connsiteY0" fmla="*/ 0 h 6858000"/>
              <a:gd name="connsiteX1" fmla="*/ 0 w 5353046"/>
              <a:gd name="connsiteY1" fmla="*/ 0 h 6858000"/>
              <a:gd name="connsiteX2" fmla="*/ 0 w 5353046"/>
              <a:gd name="connsiteY2" fmla="*/ 6858000 h 6858000"/>
              <a:gd name="connsiteX3" fmla="*/ 5353046 w 5353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3046" h="6858000">
                <a:moveTo>
                  <a:pt x="1051492" y="0"/>
                </a:moveTo>
                <a:lnTo>
                  <a:pt x="0" y="0"/>
                </a:lnTo>
                <a:lnTo>
                  <a:pt x="0" y="6858000"/>
                </a:lnTo>
                <a:lnTo>
                  <a:pt x="5353046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38ED0-13D9-4837-BC7F-12DE195D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47100" cy="73905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2EE67E7-91A3-49F9-9A61-ACFE06506F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10350" y="1378938"/>
            <a:ext cx="4743450" cy="48133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icon to add picture and send to 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2DE0DE-4EAC-4EFC-AB86-D922B5CA75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66925"/>
            <a:ext cx="5524500" cy="16900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6B2107E-AD0B-4884-A4EF-77EFA8E3D0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5537" y="4772025"/>
            <a:ext cx="1812925" cy="111859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9F6F1D9-EEEC-4159-92A9-5220A057BA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90887" y="4772025"/>
            <a:ext cx="1812925" cy="111859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C6AD9A5-22DD-48C9-AD37-6CE7028371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56237" y="4772025"/>
            <a:ext cx="1812925" cy="111859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3E8B9B1-0DCD-46B2-98E2-53741278B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401867"/>
            <a:ext cx="5524500" cy="46503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58B6C-CDD3-4E95-AE4D-FCAE5D9721D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58ADA-1C77-492A-AA73-75484C92B9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CD7189AE-2972-459E-A152-70B2BFC32826}"/>
              </a:ext>
            </a:extLst>
          </p:cNvPr>
          <p:cNvSpPr/>
          <p:nvPr userDrawn="1"/>
        </p:nvSpPr>
        <p:spPr>
          <a:xfrm>
            <a:off x="-1" y="0"/>
            <a:ext cx="483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7398A76-FBEE-446F-BB78-AF4CD003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491877"/>
            <a:ext cx="3504696" cy="277190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4CE41BC-E64A-460F-92F1-7743A223F34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321425" y="491877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739F0CFF-7818-49CF-9354-4E6C5E85B3F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321425" y="1356865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C3270F9-4D9D-4ED6-B3F8-B9E9D41A539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21425" y="5681805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60D94545-B883-43E1-B906-46644E12659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321425" y="4816817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806D1A9F-504C-4A38-9220-760062D7244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21425" y="3951829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D16B28EF-D21D-47F6-BAC5-634DE89CE7D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1425" y="3086841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04C56769-63E4-4BB6-AC97-27E473DE7D4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21425" y="2221853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id="{A7B3C939-25ED-4155-A21D-D322E0238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6751" y="3610411"/>
            <a:ext cx="3504696" cy="2218120"/>
          </a:xfrm>
        </p:spPr>
        <p:txBody>
          <a:bodyPr anchor="t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3AAB6-303D-4851-A55A-33D77AC543A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0109-0D95-497A-A122-AE993C7820B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DD98B56-9188-4530-BF48-FFFE2AD9D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57" y="6067402"/>
            <a:ext cx="1384968" cy="6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3B280-E849-41D9-9913-316DF7A26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000625" cy="1520824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5C21E5-09BE-481F-A8A1-4654FA11FE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181225"/>
            <a:ext cx="5000625" cy="384175"/>
          </a:xfrm>
          <a:noFill/>
        </p:spPr>
        <p:txBody>
          <a:bodyPr anchor="ctr">
            <a:normAutofit/>
          </a:bodyPr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E1C5242-0F0D-4897-A160-6689DB7AB8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565400"/>
            <a:ext cx="5000625" cy="2130425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011DBE2-1C5B-4C54-B0CA-E67676524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4864101"/>
            <a:ext cx="5000625" cy="901700"/>
          </a:xfrm>
        </p:spPr>
        <p:txBody>
          <a:bodyPr>
            <a:normAutofit/>
          </a:bodyPr>
          <a:lstStyle>
            <a:lvl1pPr>
              <a:defRPr lang="en-US" sz="1400" dirty="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BEDC62B-4662-4C8E-AA89-EB8671707D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05589" y="546073"/>
            <a:ext cx="5000625" cy="450934"/>
          </a:xfrm>
        </p:spPr>
        <p:txBody>
          <a:bodyPr anchor="ctr">
            <a:normAutofit/>
          </a:bodyPr>
          <a:lstStyle>
            <a:lvl1pPr algn="ctr">
              <a:defRPr lang="en-US" sz="1400" b="1" dirty="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18CB8E-3C56-4ABD-BDF0-E9517BB247CD}"/>
              </a:ext>
            </a:extLst>
          </p:cNvPr>
          <p:cNvCxnSpPr/>
          <p:nvPr userDrawn="1"/>
        </p:nvCxnSpPr>
        <p:spPr>
          <a:xfrm>
            <a:off x="838200" y="4779963"/>
            <a:ext cx="5000625" cy="0"/>
          </a:xfrm>
          <a:prstGeom prst="line">
            <a:avLst/>
          </a:prstGeom>
          <a:ln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3516A-AAAC-4FE5-AB21-63D741149E7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2A516-749A-4F09-AB09-B7DF5986B5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4047BD-1EE5-451A-81AB-949D57EFF7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1439" y="5363171"/>
            <a:ext cx="2573666" cy="87614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5C1FCD6-7BFB-4642-B292-D19D095D5B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1439" y="4944071"/>
            <a:ext cx="2573666" cy="419100"/>
          </a:xfrm>
        </p:spPr>
        <p:txBody>
          <a:bodyPr anchor="ctr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DBC437-5D9D-4357-94E6-682D2E7E9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04849"/>
            <a:ext cx="6313715" cy="272414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3C8860-4370-46F7-95DF-68D103416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1750217"/>
            <a:ext cx="5257800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3D889A9-B4DE-4252-84A4-25A7BF625F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05600" y="1248208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948E53-307C-43E2-86C1-4175E91D5E18}"/>
              </a:ext>
            </a:extLst>
          </p:cNvPr>
          <p:cNvCxnSpPr>
            <a:cxnSpLocks/>
          </p:cNvCxnSpPr>
          <p:nvPr userDrawn="1"/>
        </p:nvCxnSpPr>
        <p:spPr>
          <a:xfrm>
            <a:off x="6592019" y="1750217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1E0ECA-1823-4C8F-92BE-EE3EABB86CF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B28D1-9371-4B40-9128-6AC0FAD732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C79422C-0A1B-43F9-B6FC-F298C0DA97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18861" y="5363171"/>
            <a:ext cx="2573666" cy="87614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C01FD8A-59CE-4588-B563-20D61C8603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18861" y="4944071"/>
            <a:ext cx="2573666" cy="419100"/>
          </a:xfrm>
        </p:spPr>
        <p:txBody>
          <a:bodyPr anchor="ctr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8CB92F8-5823-41DB-9F7A-F63221EB4F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26286" y="5363171"/>
            <a:ext cx="2573666" cy="87614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6E3703F-147C-442F-BC96-D74061331C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26286" y="4944071"/>
            <a:ext cx="2573666" cy="419100"/>
          </a:xfrm>
        </p:spPr>
        <p:txBody>
          <a:bodyPr anchor="ctr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3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7CF8357-852C-4976-B4E6-9E38E0A02C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37118"/>
            <a:ext cx="12192000" cy="486358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1) Add picture; 2) Send to back.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C229B-655F-49AD-8EEB-59F96BB3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30500"/>
            <a:ext cx="10306052" cy="107632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F8612A-28DB-409C-B702-535314154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9198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63396AD-C08A-4A1C-A0AE-88B916604C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62471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DEEB2F1-4AA9-4330-958D-4AC8B4C7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5744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0922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0B8AFF-007F-405D-9C30-48708068D8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8421" y="386211"/>
            <a:ext cx="6638924" cy="4580628"/>
          </a:xfrm>
          <a:custGeom>
            <a:avLst/>
            <a:gdLst>
              <a:gd name="connsiteX0" fmla="*/ 0 w 6638924"/>
              <a:gd name="connsiteY0" fmla="*/ 0 h 4580628"/>
              <a:gd name="connsiteX1" fmla="*/ 1334931 w 6638924"/>
              <a:gd name="connsiteY1" fmla="*/ 0 h 4580628"/>
              <a:gd name="connsiteX2" fmla="*/ 2171697 w 6638924"/>
              <a:gd name="connsiteY2" fmla="*/ 0 h 4580628"/>
              <a:gd name="connsiteX3" fmla="*/ 5303992 w 6638924"/>
              <a:gd name="connsiteY3" fmla="*/ 0 h 4580628"/>
              <a:gd name="connsiteX4" fmla="*/ 6638923 w 6638924"/>
              <a:gd name="connsiteY4" fmla="*/ 0 h 4580628"/>
              <a:gd name="connsiteX5" fmla="*/ 6638924 w 6638924"/>
              <a:gd name="connsiteY5" fmla="*/ 0 h 4580628"/>
              <a:gd name="connsiteX6" fmla="*/ 6638924 w 6638924"/>
              <a:gd name="connsiteY6" fmla="*/ 1334932 h 4580628"/>
              <a:gd name="connsiteX7" fmla="*/ 6638924 w 6638924"/>
              <a:gd name="connsiteY7" fmla="*/ 3245696 h 4580628"/>
              <a:gd name="connsiteX8" fmla="*/ 6638924 w 6638924"/>
              <a:gd name="connsiteY8" fmla="*/ 3255514 h 4580628"/>
              <a:gd name="connsiteX9" fmla="*/ 6638923 w 6638924"/>
              <a:gd name="connsiteY9" fmla="*/ 3255514 h 4580628"/>
              <a:gd name="connsiteX10" fmla="*/ 6638923 w 6638924"/>
              <a:gd name="connsiteY10" fmla="*/ 4580628 h 4580628"/>
              <a:gd name="connsiteX11" fmla="*/ 5303992 w 6638924"/>
              <a:gd name="connsiteY11" fmla="*/ 4580628 h 4580628"/>
              <a:gd name="connsiteX12" fmla="*/ 2171697 w 6638924"/>
              <a:gd name="connsiteY12" fmla="*/ 4580628 h 4580628"/>
              <a:gd name="connsiteX13" fmla="*/ 1334931 w 6638924"/>
              <a:gd name="connsiteY13" fmla="*/ 4580628 h 4580628"/>
              <a:gd name="connsiteX14" fmla="*/ 6891 w 6638924"/>
              <a:gd name="connsiteY14" fmla="*/ 3382185 h 4580628"/>
              <a:gd name="connsiteX15" fmla="*/ 495 w 6638924"/>
              <a:gd name="connsiteY15" fmla="*/ 3255514 h 4580628"/>
              <a:gd name="connsiteX16" fmla="*/ 0 w 6638924"/>
              <a:gd name="connsiteY16" fmla="*/ 3255514 h 458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8924" h="4580628">
                <a:moveTo>
                  <a:pt x="0" y="0"/>
                </a:moveTo>
                <a:lnTo>
                  <a:pt x="1334931" y="0"/>
                </a:lnTo>
                <a:lnTo>
                  <a:pt x="2171697" y="0"/>
                </a:lnTo>
                <a:lnTo>
                  <a:pt x="5303992" y="0"/>
                </a:lnTo>
                <a:lnTo>
                  <a:pt x="6638923" y="0"/>
                </a:lnTo>
                <a:lnTo>
                  <a:pt x="6638924" y="0"/>
                </a:lnTo>
                <a:lnTo>
                  <a:pt x="6638924" y="1334932"/>
                </a:lnTo>
                <a:lnTo>
                  <a:pt x="6638924" y="3245696"/>
                </a:lnTo>
                <a:lnTo>
                  <a:pt x="6638924" y="3255514"/>
                </a:lnTo>
                <a:lnTo>
                  <a:pt x="6638923" y="3255514"/>
                </a:lnTo>
                <a:lnTo>
                  <a:pt x="6638923" y="4580628"/>
                </a:lnTo>
                <a:lnTo>
                  <a:pt x="5303992" y="4580628"/>
                </a:lnTo>
                <a:lnTo>
                  <a:pt x="2171697" y="4580628"/>
                </a:lnTo>
                <a:lnTo>
                  <a:pt x="1334931" y="4580628"/>
                </a:lnTo>
                <a:cubicBezTo>
                  <a:pt x="643747" y="4580628"/>
                  <a:pt x="75253" y="4055333"/>
                  <a:pt x="6891" y="3382185"/>
                </a:cubicBezTo>
                <a:lnTo>
                  <a:pt x="495" y="3255514"/>
                </a:lnTo>
                <a:lnTo>
                  <a:pt x="0" y="32555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8C237C-656C-4091-A651-5040A10B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649" y="386211"/>
            <a:ext cx="3565930" cy="169579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1D7A9-40C2-4580-ABB4-96FBC8EF3F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is your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683BB-0178-4275-B107-D5461423F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9D94A2-441C-46DC-B320-6C6ED28A695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75B64-506D-491D-A447-1AE78BC1C5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5076" y="2727355"/>
            <a:ext cx="4857750" cy="1638269"/>
          </a:xfrm>
        </p:spPr>
        <p:txBody>
          <a:bodyPr/>
          <a:lstStyle>
            <a:lvl1pPr algn="just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364009D-A292-4EBF-BBE4-0B6124C072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71429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1F96A92-259A-459C-BBAF-CA6DA7DEDC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93177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114F1E8-53BF-4876-9DFF-A3C2C5421E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14925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4D0ABED-F48C-4B29-931C-3F9A7B28EE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36673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C7E54BA-036D-4320-AB89-08EE378F79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8421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094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791968"/>
          </a:xfrm>
          <a:custGeom>
            <a:avLst/>
            <a:gdLst>
              <a:gd name="connsiteX0" fmla="*/ 0 w 12192000"/>
              <a:gd name="connsiteY0" fmla="*/ 0 h 2791968"/>
              <a:gd name="connsiteX1" fmla="*/ 12192000 w 12192000"/>
              <a:gd name="connsiteY1" fmla="*/ 0 h 2791968"/>
              <a:gd name="connsiteX2" fmla="*/ 12192000 w 12192000"/>
              <a:gd name="connsiteY2" fmla="*/ 2791968 h 2791968"/>
              <a:gd name="connsiteX3" fmla="*/ 0 w 12192000"/>
              <a:gd name="connsiteY3" fmla="*/ 2791968 h 279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91968">
                <a:moveTo>
                  <a:pt x="0" y="0"/>
                </a:moveTo>
                <a:lnTo>
                  <a:pt x="12192000" y="0"/>
                </a:lnTo>
                <a:lnTo>
                  <a:pt x="12192000" y="2791968"/>
                </a:lnTo>
                <a:lnTo>
                  <a:pt x="0" y="27919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ID" dirty="0"/>
              <a:t>Add picture and send it back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B9666CA4-76BC-4A2C-B08B-25032AE5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85" y="3069430"/>
            <a:ext cx="5280798" cy="1058780"/>
          </a:xfrm>
          <a:ln>
            <a:noFill/>
          </a:ln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29BB94A-F1A2-4833-B88D-CDFC6EB79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7925" y="4289299"/>
            <a:ext cx="5280707" cy="1705101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32760-F688-42FA-B46B-1026BBCD32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Here is your footer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AD927-872E-470B-A337-DB34CEED47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C4E061C-3EA4-4E28-AA3B-6A471AB751F9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38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374B73-720C-4C47-A2E6-C800FF3649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2FD80-61CF-4BF6-81C5-BE8338C200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377" y="3812875"/>
            <a:ext cx="4035246" cy="85401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B9D6A-0839-47BD-B9A9-B70864F22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8B1D24-925E-41AB-89A5-7A32BE679C7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1E0616-8311-4444-AED4-0B610E3BB5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29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96881C3-8548-47A6-82A0-7E7284B12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84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C3A60CE-6E7F-458F-95B3-FC90F4EBB2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39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9FEF663-139F-4D93-965B-7CA219C38C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229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853F6F9-4752-4571-989F-F8216A8F6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184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E7CD0B4E-FB0F-4645-8C8D-3CB91988C3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139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04D338-2EB5-4998-8018-24E88507AC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229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D75ED8E-CD4A-48CB-95BA-DE29D14C04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184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63C3650-620A-41DB-8361-F0EBA4727E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139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CB540-4805-4263-818C-953D5DE9E1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6376" y="4830792"/>
            <a:ext cx="4035245" cy="94923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2478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E49A7FF-3C0D-4315-9F4D-A90E9ED4D3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1) Add picture 2) Send to back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91695-C67E-49C9-948B-E6F4D9E4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14" y="3173537"/>
            <a:ext cx="6868886" cy="10951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317AA1-FC26-4CC9-9843-FD97646416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4914" y="4338692"/>
            <a:ext cx="6868886" cy="61584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5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19/01/2026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E76005B6-EC54-422A-8329-5B4108FC01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387918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60" imgH="360" progId="TCLayout.ActiveDocument.1">
                  <p:embed/>
                </p:oleObj>
              </mc:Choice>
              <mc:Fallback>
                <p:oleObj name="Diapositiva de think-cell" r:id="rId3" imgW="360" imgH="360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E76005B6-EC54-422A-8329-5B4108FC0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208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220A-CF13-482C-9726-07D9DE60E9FE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62551-B5FC-4E49-BDAF-F7160E90BD7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085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374B73-720C-4C47-A2E6-C800FF3649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2FD80-61CF-4BF6-81C5-BE8338C200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377" y="3812875"/>
            <a:ext cx="4035246" cy="85401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B9D6A-0839-47BD-B9A9-B70864F22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8B1D24-925E-41AB-89A5-7A32BE679C7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1E0616-8311-4444-AED4-0B610E3BB5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29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96881C3-8548-47A6-82A0-7E7284B12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84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C3A60CE-6E7F-458F-95B3-FC90F4EBB2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39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9FEF663-139F-4D93-965B-7CA219C38C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229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853F6F9-4752-4571-989F-F8216A8F6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184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E7CD0B4E-FB0F-4645-8C8D-3CB91988C3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139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04D338-2EB5-4998-8018-24E88507AC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229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D75ED8E-CD4A-48CB-95BA-DE29D14C04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184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63C3650-620A-41DB-8361-F0EBA4727E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139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CB540-4805-4263-818C-953D5DE9E1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6376" y="4830792"/>
            <a:ext cx="4035245" cy="94923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346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5" b="40558"/>
          <a:stretch/>
        </p:blipFill>
        <p:spPr>
          <a:xfrm>
            <a:off x="0" y="0"/>
            <a:ext cx="12192000" cy="1000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990" y="6349"/>
            <a:ext cx="9144000" cy="99366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Título</a:t>
            </a:r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3"/>
          <a:stretch/>
        </p:blipFill>
        <p:spPr>
          <a:xfrm>
            <a:off x="4719043" y="6658378"/>
            <a:ext cx="2159004" cy="125406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11399213" y="6420922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352F6F5-E16D-F340-A90C-ABCF032D59B6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/>
          </a:p>
        </p:txBody>
      </p:sp>
      <p:pic>
        <p:nvPicPr>
          <p:cNvPr id="12" name="Picture 4" descr="Resultado de imagen para unab logo 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992" y="97170"/>
            <a:ext cx="958645" cy="80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16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50256-935A-47B4-81BC-49AFE0258323}"/>
              </a:ext>
            </a:extLst>
          </p:cNvPr>
          <p:cNvCxnSpPr>
            <a:cxnSpLocks/>
          </p:cNvCxnSpPr>
          <p:nvPr userDrawn="1"/>
        </p:nvCxnSpPr>
        <p:spPr>
          <a:xfrm>
            <a:off x="1166812" y="3083473"/>
            <a:ext cx="0" cy="783273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8BFEC0C-86F6-4C3B-8F96-E2A439DE555A}"/>
              </a:ext>
            </a:extLst>
          </p:cNvPr>
          <p:cNvCxnSpPr>
            <a:cxnSpLocks/>
            <a:stCxn id="23" idx="4"/>
            <a:endCxn id="42" idx="4"/>
          </p:cNvCxnSpPr>
          <p:nvPr userDrawn="1"/>
        </p:nvCxnSpPr>
        <p:spPr>
          <a:xfrm rot="16200000" flipH="1">
            <a:off x="2979736" y="3196028"/>
            <a:ext cx="12700" cy="3625849"/>
          </a:xfrm>
          <a:prstGeom prst="bentConnector3">
            <a:avLst>
              <a:gd name="adj1" fmla="val 3150000"/>
            </a:avLst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4ED4DF-3A65-4191-B530-0BCB5882D5F2}"/>
              </a:ext>
            </a:extLst>
          </p:cNvPr>
          <p:cNvCxnSpPr>
            <a:cxnSpLocks/>
          </p:cNvCxnSpPr>
          <p:nvPr userDrawn="1"/>
        </p:nvCxnSpPr>
        <p:spPr>
          <a:xfrm>
            <a:off x="4792661" y="3083473"/>
            <a:ext cx="0" cy="783273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BF33B92-D463-43B6-80A8-CB50A78BA6E0}"/>
              </a:ext>
            </a:extLst>
          </p:cNvPr>
          <p:cNvCxnSpPr>
            <a:cxnSpLocks/>
          </p:cNvCxnSpPr>
          <p:nvPr userDrawn="1"/>
        </p:nvCxnSpPr>
        <p:spPr>
          <a:xfrm>
            <a:off x="8618535" y="3083473"/>
            <a:ext cx="0" cy="783273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760B97C0-F567-49A0-BBF1-E5F959EB6DA8}"/>
              </a:ext>
            </a:extLst>
          </p:cNvPr>
          <p:cNvCxnSpPr>
            <a:cxnSpLocks/>
            <a:stCxn id="38" idx="0"/>
            <a:endCxn id="43" idx="0"/>
          </p:cNvCxnSpPr>
          <p:nvPr userDrawn="1"/>
        </p:nvCxnSpPr>
        <p:spPr>
          <a:xfrm rot="5400000" flipH="1" flipV="1">
            <a:off x="6705598" y="28329"/>
            <a:ext cx="12700" cy="3825874"/>
          </a:xfrm>
          <a:prstGeom prst="bentConnector3">
            <a:avLst>
              <a:gd name="adj1" fmla="val 2625000"/>
            </a:avLst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A5D01D35-6CD2-4412-8EFE-222364174178}"/>
              </a:ext>
            </a:extLst>
          </p:cNvPr>
          <p:cNvCxnSpPr>
            <a:cxnSpLocks/>
            <a:stCxn id="44" idx="4"/>
          </p:cNvCxnSpPr>
          <p:nvPr userDrawn="1"/>
        </p:nvCxnSpPr>
        <p:spPr>
          <a:xfrm rot="16200000" flipH="1">
            <a:off x="9741886" y="3885601"/>
            <a:ext cx="667946" cy="2914649"/>
          </a:xfrm>
          <a:prstGeom prst="bentConnector2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9FE0B66-0BFB-47C3-89C3-A0D6AAC58AEE}"/>
              </a:ext>
            </a:extLst>
          </p:cNvPr>
          <p:cNvCxnSpPr>
            <a:cxnSpLocks/>
            <a:endCxn id="9" idx="0"/>
          </p:cNvCxnSpPr>
          <p:nvPr userDrawn="1"/>
        </p:nvCxnSpPr>
        <p:spPr>
          <a:xfrm>
            <a:off x="1166812" y="0"/>
            <a:ext cx="0" cy="1941266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164E62E-4685-412D-8C08-651DC4F77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3026" y="530226"/>
            <a:ext cx="9505948" cy="58252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F6A4D2-0D48-4D3C-B8B5-4AD3B445B9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DD853-0921-47C7-B2F7-AC2F31D864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AEF307-038D-4199-B202-3FB0CB94427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5EE0B8D-B788-4C04-8F21-528B2C954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6887" y="228239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1058E92-B34E-4F18-89E6-9059CC49DA38}"/>
              </a:ext>
            </a:extLst>
          </p:cNvPr>
          <p:cNvSpPr/>
          <p:nvPr userDrawn="1"/>
        </p:nvSpPr>
        <p:spPr>
          <a:xfrm>
            <a:off x="618329" y="1941266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D467180-A438-4571-BFF9-B4CB7CF49C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66886" y="189602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441632-E174-4B33-947A-721371A4239D}"/>
              </a:ext>
            </a:extLst>
          </p:cNvPr>
          <p:cNvSpPr/>
          <p:nvPr userDrawn="1"/>
        </p:nvSpPr>
        <p:spPr>
          <a:xfrm>
            <a:off x="618329" y="3911987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EFC9211-136B-4D13-A3C5-5F3F027058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6887" y="425311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1351EA7-F901-4FCD-9753-6E83C22DD4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6886" y="386674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6E8E00A-D202-4D7A-B225-5788ACA85422}"/>
              </a:ext>
            </a:extLst>
          </p:cNvPr>
          <p:cNvSpPr/>
          <p:nvPr userDrawn="1"/>
        </p:nvSpPr>
        <p:spPr>
          <a:xfrm>
            <a:off x="4244178" y="1941266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E46B0E9-E26B-4F18-8447-2C02D61C276A}"/>
              </a:ext>
            </a:extLst>
          </p:cNvPr>
          <p:cNvSpPr/>
          <p:nvPr userDrawn="1"/>
        </p:nvSpPr>
        <p:spPr>
          <a:xfrm>
            <a:off x="4244178" y="3911987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39073C1-9251-4F7D-B0D7-62315926DF53}"/>
              </a:ext>
            </a:extLst>
          </p:cNvPr>
          <p:cNvSpPr/>
          <p:nvPr userDrawn="1"/>
        </p:nvSpPr>
        <p:spPr>
          <a:xfrm>
            <a:off x="8070052" y="1941266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BD2105A-0CDC-411D-9375-0221F1B73476}"/>
              </a:ext>
            </a:extLst>
          </p:cNvPr>
          <p:cNvSpPr/>
          <p:nvPr userDrawn="1"/>
        </p:nvSpPr>
        <p:spPr>
          <a:xfrm>
            <a:off x="8070052" y="3911987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4BD2C154-305A-4AAE-9014-D0E6717C02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86385" y="228239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D5080076-E6BA-437F-96F7-DD7A7E619E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6384" y="189602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C02D745D-0E07-4271-98D6-8ABB298577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86385" y="425311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435BBE20-38A8-432A-8C77-18413AD6F3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6384" y="386674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F0F23C2-911D-472F-8B50-9A5DCBB778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18609" y="228239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BF5930BD-1643-4288-BA12-FBEFDD6B2D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8608" y="189602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78DCE342-6A63-433E-969E-3372F96E8C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8609" y="425311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C6AEDD26-3236-4EC5-823F-2CC7E54DD85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8608" y="386674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217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F052E-5FE7-42B6-A4A3-6A161D84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6863"/>
            <a:ext cx="10515600" cy="6739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7B9D1D-1691-4899-BF31-7DB36582C8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2074" y="6356350"/>
            <a:ext cx="23717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C9924-BB13-4AD6-BA4C-7805F3458D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09430-69B9-46CB-9DB7-8327FA1B6DA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0AEDC1-ED58-4CA6-9E07-5113A948E8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2314575"/>
            <a:ext cx="2371725" cy="91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13740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E1504B3-139D-441D-BAFE-787BE1C50C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2824" y="2314575"/>
            <a:ext cx="2371725" cy="91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95%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7A99508-7516-4DA7-80F4-5ADDEAB7B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7449" y="2314575"/>
            <a:ext cx="2371725" cy="91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1058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0716CC-65E1-48A0-A6CF-D5D558135C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2075" y="2314575"/>
            <a:ext cx="2371725" cy="91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86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55440E-812B-4DDE-938E-9AA379B33E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3373871"/>
            <a:ext cx="2371725" cy="33135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FDFAD3-9079-4BDE-BACB-17F75BBAE7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52824" y="3373871"/>
            <a:ext cx="2371725" cy="33135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133F97D-AF8E-4CF3-829A-CFDC5A598D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7449" y="3373871"/>
            <a:ext cx="2371725" cy="33135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436CB2C-B604-495D-85F3-1D3BDF1C5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82075" y="3373871"/>
            <a:ext cx="2371725" cy="33135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A412FD3-6680-472D-A335-52FEEC5414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9" y="3730049"/>
            <a:ext cx="2371725" cy="163252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7BBEFEB-132E-46E4-89D6-18DBEB9B1F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52824" y="3730049"/>
            <a:ext cx="2371725" cy="163252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3566B40-A397-4035-9798-13AD0B1EF6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7449" y="3730049"/>
            <a:ext cx="2371725" cy="163252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8ACFE6B-CCD6-497C-A051-9B57E39EF8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2075" y="3730049"/>
            <a:ext cx="2371725" cy="163252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Edit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7F5773-0EBC-4563-9586-241720AFB37A}"/>
              </a:ext>
            </a:extLst>
          </p:cNvPr>
          <p:cNvGrpSpPr/>
          <p:nvPr userDrawn="1"/>
        </p:nvGrpSpPr>
        <p:grpSpPr>
          <a:xfrm>
            <a:off x="733789" y="2771193"/>
            <a:ext cx="8143872" cy="4086808"/>
            <a:chOff x="609964" y="2857499"/>
            <a:chExt cx="8143872" cy="400050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3A8FC53-0D40-4141-9C96-761A042C9E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964" y="2857499"/>
              <a:ext cx="0" cy="4000501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370B115-85B6-4C15-AC68-561226D96C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24588" y="2857499"/>
              <a:ext cx="0" cy="4000501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F3E3C9-6FA9-42E6-863F-279FE5C00D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39212" y="2857499"/>
              <a:ext cx="0" cy="4000501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0CC0FF2-3640-4B81-8F0E-06D271C5CB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836" y="2857499"/>
              <a:ext cx="0" cy="4000501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07B9C0-6E11-4C54-AB3B-EB0FA2E4B4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665" y="279028"/>
            <a:ext cx="2258792" cy="9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A64DD-1426-426E-8539-D5338712B46E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E37E5-FBD7-4C52-AC5F-3B71262DBAE0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4170C6CD-611E-47C4-B1AF-EAFBDA51F1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A009FA-2075-4A57-A5B6-AAEAC29A47AE}"/>
              </a:ext>
            </a:extLst>
          </p:cNvPr>
          <p:cNvSpPr/>
          <p:nvPr userDrawn="1"/>
        </p:nvSpPr>
        <p:spPr>
          <a:xfrm>
            <a:off x="3948024" y="1600338"/>
            <a:ext cx="4295953" cy="4295952"/>
          </a:xfrm>
          <a:prstGeom prst="ellipse">
            <a:avLst/>
          </a:prstGeom>
          <a:noFill/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A36549-F47E-4682-8A3D-952D3B3F6726}"/>
              </a:ext>
            </a:extLst>
          </p:cNvPr>
          <p:cNvSpPr/>
          <p:nvPr userDrawn="1"/>
        </p:nvSpPr>
        <p:spPr>
          <a:xfrm rot="18900000">
            <a:off x="4463309" y="2108339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CBF48E-CEE4-43FC-A675-6EA6BFDE0639}"/>
              </a:ext>
            </a:extLst>
          </p:cNvPr>
          <p:cNvSpPr/>
          <p:nvPr userDrawn="1"/>
        </p:nvSpPr>
        <p:spPr>
          <a:xfrm rot="18900000">
            <a:off x="7501006" y="5153319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E02055-A67C-4E6B-9792-EF8FC05C502E}"/>
              </a:ext>
            </a:extLst>
          </p:cNvPr>
          <p:cNvSpPr/>
          <p:nvPr userDrawn="1"/>
        </p:nvSpPr>
        <p:spPr>
          <a:xfrm rot="5400000">
            <a:off x="8130134" y="3634471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A9FB2F-90BF-4C53-97DB-2CE6AD1498F0}"/>
              </a:ext>
            </a:extLst>
          </p:cNvPr>
          <p:cNvSpPr/>
          <p:nvPr userDrawn="1"/>
        </p:nvSpPr>
        <p:spPr>
          <a:xfrm rot="5400000">
            <a:off x="3834181" y="3634471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976410-BDF7-4BCB-BC73-9774766A7295}"/>
              </a:ext>
            </a:extLst>
          </p:cNvPr>
          <p:cNvSpPr/>
          <p:nvPr userDrawn="1"/>
        </p:nvSpPr>
        <p:spPr>
          <a:xfrm rot="2700000">
            <a:off x="7501006" y="2108339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3E6319-19D8-42F2-9D2D-FA0DE1F2D0E3}"/>
              </a:ext>
            </a:extLst>
          </p:cNvPr>
          <p:cNvSpPr/>
          <p:nvPr userDrawn="1"/>
        </p:nvSpPr>
        <p:spPr>
          <a:xfrm rot="2700000">
            <a:off x="4463309" y="5153319"/>
            <a:ext cx="227685" cy="2276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98392B-9C7C-4D74-9861-6BE900FD039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8854253" y="1764981"/>
            <a:ext cx="2324409" cy="914400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1FF92E1-C266-4AAC-8404-3A275FA380C6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9413500" y="3291114"/>
            <a:ext cx="2324409" cy="914400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5C58706-60FB-4C4F-9CD7-E26E3FB14967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854253" y="4803496"/>
            <a:ext cx="2324409" cy="914400"/>
          </a:xfrm>
        </p:spPr>
        <p:txBody>
          <a:bodyPr anchor="ctr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BCDF97B-B3B3-421E-B59A-47724C8C8D26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51967" y="3291114"/>
            <a:ext cx="2324409" cy="914400"/>
          </a:xfrm>
        </p:spPr>
        <p:txBody>
          <a:bodyPr anchor="ctr"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4936EEC-F5C4-41C8-AD1B-5F11D7BCC7A7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013339" y="1764981"/>
            <a:ext cx="2324409" cy="914400"/>
          </a:xfrm>
        </p:spPr>
        <p:txBody>
          <a:bodyPr anchor="ctr"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19557806-7AFD-4661-B2C5-6DB6D9E1665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013339" y="4809960"/>
            <a:ext cx="2324409" cy="914400"/>
          </a:xfrm>
        </p:spPr>
        <p:txBody>
          <a:bodyPr anchor="ctr"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D2756DD6-FEEF-49F5-B56A-B22A9AE7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7A7F8D74-6C47-4023-BF43-A588A41C97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2142" y="2762250"/>
            <a:ext cx="2847716" cy="1971676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FDD4148-E4C3-4B66-9030-41D96458BC69}"/>
              </a:ext>
            </a:extLst>
          </p:cNvPr>
          <p:cNvSpPr/>
          <p:nvPr userDrawn="1"/>
        </p:nvSpPr>
        <p:spPr>
          <a:xfrm>
            <a:off x="5368214" y="364924"/>
            <a:ext cx="4756634" cy="4756634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2661A9-4D71-438E-B90B-E077DD60779C}"/>
              </a:ext>
            </a:extLst>
          </p:cNvPr>
          <p:cNvSpPr/>
          <p:nvPr userDrawn="1"/>
        </p:nvSpPr>
        <p:spPr>
          <a:xfrm>
            <a:off x="7833226" y="4558530"/>
            <a:ext cx="1086842" cy="108684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2BBEE06-D9B4-4AE4-8114-B6E1448BF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6318" y="914399"/>
            <a:ext cx="4096269" cy="40962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81A7A-576B-4054-9A67-BAB02D88DB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5A0EF-8431-48C6-B900-B9C4B85A37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70C6CD-611E-47C4-B1AF-EAFBDA51F1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7B39676-B8A8-499A-A537-9E801075BD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1" y="3657600"/>
            <a:ext cx="4853472" cy="187545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22DDE05-667D-4156-A04A-F1A2D85DB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3275045"/>
            <a:ext cx="4853472" cy="382555"/>
          </a:xfrm>
        </p:spPr>
        <p:txBody>
          <a:bodyPr anchor="ctr">
            <a:normAutofit/>
          </a:bodyPr>
          <a:lstStyle>
            <a:lvl1pPr>
              <a:defRPr sz="1600" b="1">
                <a:solidFill>
                  <a:srgbClr val="31804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AEE138E-691C-47F0-9F5F-F305ED83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72"/>
            <a:ext cx="52578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39B34CE-55F1-4E59-BB25-78BF730C5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A87868-5064-4521-9C6F-0A1A95D5120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7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41">
            <a:extLst>
              <a:ext uri="{FF2B5EF4-FFF2-40B4-BE49-F238E27FC236}">
                <a16:creationId xmlns:a16="http://schemas.microsoft.com/office/drawing/2014/main" id="{63C7ACE4-C477-4784-BFBB-97D54F02B2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8544" y="4740725"/>
            <a:ext cx="1372394" cy="3949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$210K</a:t>
            </a:r>
          </a:p>
        </p:txBody>
      </p:sp>
      <p:sp>
        <p:nvSpPr>
          <p:cNvPr id="81" name="Text Placeholder 41">
            <a:extLst>
              <a:ext uri="{FF2B5EF4-FFF2-40B4-BE49-F238E27FC236}">
                <a16:creationId xmlns:a16="http://schemas.microsoft.com/office/drawing/2014/main" id="{76995B08-6E73-4F07-9D9F-3498E156E2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46164" y="3968700"/>
            <a:ext cx="921650" cy="3949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$500K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80E4E-8F5A-48B2-AA60-B5224FF0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90B9C-E6C5-4FD4-990D-949EC80CBA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28CD0-2C78-4C40-BE51-7AB207D7D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240A3-2A3D-4B85-9684-0EF0496E9DF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15F122D-7542-48D0-9EA5-50D8F9DD9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6575" y="4583419"/>
            <a:ext cx="2081345" cy="1149546"/>
          </a:xfrm>
        </p:spPr>
        <p:txBody>
          <a:bodyPr anchor="ctr">
            <a:noAutofit/>
          </a:bodyPr>
          <a:lstStyle>
            <a:lvl1pPr algn="r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02288505-549E-4F96-A0EA-B3C2290687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6740" y="1656066"/>
            <a:ext cx="2081345" cy="1149546"/>
          </a:xfrm>
        </p:spPr>
        <p:txBody>
          <a:bodyPr anchor="ctr">
            <a:noAutofit/>
          </a:bodyPr>
          <a:lstStyle>
            <a:lvl1pPr algn="l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41">
            <a:extLst>
              <a:ext uri="{FF2B5EF4-FFF2-40B4-BE49-F238E27FC236}">
                <a16:creationId xmlns:a16="http://schemas.microsoft.com/office/drawing/2014/main" id="{2D65B001-9593-4275-BD7D-C3614C5614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2515" y="3412531"/>
            <a:ext cx="2081345" cy="1149546"/>
          </a:xfrm>
        </p:spPr>
        <p:txBody>
          <a:bodyPr anchor="ctr">
            <a:noAutofit/>
          </a:bodyPr>
          <a:lstStyle>
            <a:lvl1pPr algn="l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1">
            <a:extLst>
              <a:ext uri="{FF2B5EF4-FFF2-40B4-BE49-F238E27FC236}">
                <a16:creationId xmlns:a16="http://schemas.microsoft.com/office/drawing/2014/main" id="{679D79CB-357B-448A-9E8E-694FC0A06D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092" y="2668091"/>
            <a:ext cx="2081345" cy="1149546"/>
          </a:xfrm>
        </p:spPr>
        <p:txBody>
          <a:bodyPr anchor="ctr">
            <a:noAutofit/>
          </a:bodyPr>
          <a:lstStyle>
            <a:lvl1pPr algn="r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41">
            <a:extLst>
              <a:ext uri="{FF2B5EF4-FFF2-40B4-BE49-F238E27FC236}">
                <a16:creationId xmlns:a16="http://schemas.microsoft.com/office/drawing/2014/main" id="{437E515B-F882-4222-B9F4-730FED6FC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4437" y="2668091"/>
            <a:ext cx="1502810" cy="1149546"/>
          </a:xfrm>
        </p:spPr>
        <p:txBody>
          <a:bodyPr anchor="ctr">
            <a:noAutofit/>
          </a:bodyPr>
          <a:lstStyle>
            <a:lvl1pPr algn="r">
              <a:defRPr sz="4400" b="1">
                <a:solidFill>
                  <a:schemeClr val="accent2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2022</a:t>
            </a:r>
          </a:p>
        </p:txBody>
      </p:sp>
      <p:sp>
        <p:nvSpPr>
          <p:cNvPr id="68" name="Text Placeholder 41">
            <a:extLst>
              <a:ext uri="{FF2B5EF4-FFF2-40B4-BE49-F238E27FC236}">
                <a16:creationId xmlns:a16="http://schemas.microsoft.com/office/drawing/2014/main" id="{B8AAF0C3-FA86-4E69-B504-5F4B43D48F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92569" y="4583419"/>
            <a:ext cx="1502810" cy="1149546"/>
          </a:xfrm>
        </p:spPr>
        <p:txBody>
          <a:bodyPr anchor="ctr">
            <a:noAutofit/>
          </a:bodyPr>
          <a:lstStyle>
            <a:lvl1pPr algn="r">
              <a:defRPr sz="4400" b="1">
                <a:solidFill>
                  <a:schemeClr val="accent2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2022</a:t>
            </a:r>
          </a:p>
        </p:txBody>
      </p:sp>
      <p:sp>
        <p:nvSpPr>
          <p:cNvPr id="69" name="Text Placeholder 41">
            <a:extLst>
              <a:ext uri="{FF2B5EF4-FFF2-40B4-BE49-F238E27FC236}">
                <a16:creationId xmlns:a16="http://schemas.microsoft.com/office/drawing/2014/main" id="{52EAE2CE-145E-486D-920C-79A0E0352E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3261" y="1656066"/>
            <a:ext cx="1502810" cy="1149546"/>
          </a:xfr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2022</a:t>
            </a:r>
          </a:p>
        </p:txBody>
      </p:sp>
      <p:sp>
        <p:nvSpPr>
          <p:cNvPr id="75" name="Text Placeholder 41">
            <a:extLst>
              <a:ext uri="{FF2B5EF4-FFF2-40B4-BE49-F238E27FC236}">
                <a16:creationId xmlns:a16="http://schemas.microsoft.com/office/drawing/2014/main" id="{C52128A7-3D78-469A-B75C-6EDAB9726B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5372" y="3412531"/>
            <a:ext cx="1502810" cy="1149546"/>
          </a:xfr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2022</a:t>
            </a:r>
          </a:p>
        </p:txBody>
      </p:sp>
      <p:sp>
        <p:nvSpPr>
          <p:cNvPr id="79" name="Text Placeholder 41">
            <a:extLst>
              <a:ext uri="{FF2B5EF4-FFF2-40B4-BE49-F238E27FC236}">
                <a16:creationId xmlns:a16="http://schemas.microsoft.com/office/drawing/2014/main" id="{5A97CFAE-5B27-4F82-B76B-E574A7BEEB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3383" y="2083397"/>
            <a:ext cx="1865940" cy="86341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600" b="1"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$500K</a:t>
            </a:r>
          </a:p>
        </p:txBody>
      </p:sp>
      <p:sp>
        <p:nvSpPr>
          <p:cNvPr id="80" name="Text Placeholder 41">
            <a:extLst>
              <a:ext uri="{FF2B5EF4-FFF2-40B4-BE49-F238E27FC236}">
                <a16:creationId xmlns:a16="http://schemas.microsoft.com/office/drawing/2014/main" id="{F2F4FEFB-E9C4-4348-9482-D588DE54F5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1076" y="3328337"/>
            <a:ext cx="926188" cy="3949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600" b="1">
                <a:latin typeface="+mj-lt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$500K</a:t>
            </a:r>
          </a:p>
        </p:txBody>
      </p:sp>
    </p:spTree>
    <p:extLst>
      <p:ext uri="{BB962C8B-B14F-4D97-AF65-F5344CB8AC3E}">
        <p14:creationId xmlns:p14="http://schemas.microsoft.com/office/powerpoint/2010/main" val="33303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FCC3E7-5E90-4AB8-A070-6E2A35691107}"/>
              </a:ext>
            </a:extLst>
          </p:cNvPr>
          <p:cNvSpPr/>
          <p:nvPr userDrawn="1"/>
        </p:nvSpPr>
        <p:spPr>
          <a:xfrm>
            <a:off x="6209579" y="402862"/>
            <a:ext cx="5335440" cy="5550264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F4CB8-A2CC-4662-9F33-1454142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E911-B7DC-46AC-A684-100FB0C1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D686-3E00-40F6-A830-1D64BBB4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1AE63-FD96-4087-90F2-36A15CC1BE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8876C2-1209-4223-A2AB-E10EF4182346}"/>
              </a:ext>
            </a:extLst>
          </p:cNvPr>
          <p:cNvCxnSpPr>
            <a:cxnSpLocks/>
          </p:cNvCxnSpPr>
          <p:nvPr userDrawn="1"/>
        </p:nvCxnSpPr>
        <p:spPr>
          <a:xfrm>
            <a:off x="724619" y="2373672"/>
            <a:ext cx="0" cy="21106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50236-5C52-4EF4-8A44-D1978A108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7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9672B-35B3-4D33-B434-9B7D902332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54700" y="0"/>
            <a:ext cx="63373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1) Add picture 2) Sent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E389A-B7CA-4D57-AD56-4E931E474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700" y="727074"/>
            <a:ext cx="4102100" cy="1444626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F82F25F-5091-4DB7-84BB-9090D81BA70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016000" y="889000"/>
            <a:ext cx="5651500" cy="475932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0BFB6B-9D50-4878-AB06-DC981A87D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1700" y="2476499"/>
            <a:ext cx="4102100" cy="3333749"/>
          </a:xfrm>
        </p:spPr>
        <p:txBody>
          <a:bodyPr/>
          <a:lstStyle>
            <a:lvl1pPr algn="just">
              <a:defRPr>
                <a:solidFill>
                  <a:schemeClr val="bg1"/>
                </a:solidFill>
              </a:defRPr>
            </a:lvl1pPr>
            <a:lvl2pPr algn="just">
              <a:defRPr>
                <a:solidFill>
                  <a:schemeClr val="bg1"/>
                </a:solidFill>
              </a:defRPr>
            </a:lvl2pPr>
            <a:lvl3pPr algn="just">
              <a:defRPr>
                <a:solidFill>
                  <a:schemeClr val="bg1"/>
                </a:solidFill>
              </a:defRPr>
            </a:lvl3pPr>
            <a:lvl4pPr algn="just">
              <a:defRPr>
                <a:solidFill>
                  <a:schemeClr val="bg1"/>
                </a:solidFill>
              </a:defRPr>
            </a:lvl4pPr>
            <a:lvl5pPr algn="just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8EE0A-0776-48A1-9D77-215E59E113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41012E-FAD7-41A6-BAA6-861ECED109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FE7DA-0346-4283-893B-D9D4FAC78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BEA03-0A0D-418B-AD1D-DC104D0556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09430-69B9-46CB-9DB7-8327FA1B6DA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2A8807A-CB66-499F-87C8-05A5702D00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5538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19A1C99D-905C-47D9-8C19-08C66A2DB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1566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0C3D3FB2-338F-41E1-80F8-E17F554ECF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7594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06FF6032-9177-4EC0-BFED-007F75E0A6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03622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49" name="Text Placeholder 44">
            <a:extLst>
              <a:ext uri="{FF2B5EF4-FFF2-40B4-BE49-F238E27FC236}">
                <a16:creationId xmlns:a16="http://schemas.microsoft.com/office/drawing/2014/main" id="{3E2F029D-5CB5-4089-9EA4-AC2115B486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9650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50" name="Text Placeholder 44">
            <a:extLst>
              <a:ext uri="{FF2B5EF4-FFF2-40B4-BE49-F238E27FC236}">
                <a16:creationId xmlns:a16="http://schemas.microsoft.com/office/drawing/2014/main" id="{10DB49ED-447A-4D13-B921-5999752E18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5678" y="4642150"/>
            <a:ext cx="520700" cy="234789"/>
          </a:xfrm>
        </p:spPr>
        <p:txBody>
          <a:bodyPr anchor="ctr"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86FD42C2-EB70-4936-85F6-C5A28FFE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3001486"/>
            <a:ext cx="5257799" cy="285444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9C97E2F6-6FB2-49E1-98C2-95076C8DCA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2618931"/>
            <a:ext cx="5257799" cy="382555"/>
          </a:xfrm>
        </p:spPr>
        <p:txBody>
          <a:bodyPr anchor="ctr">
            <a:normAutofit/>
          </a:bodyPr>
          <a:lstStyle>
            <a:lvl1pPr>
              <a:defRPr sz="1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1D8B00C-F9CA-48A7-97D7-5CD4B8C3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02072"/>
            <a:ext cx="52578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8382AF2-38CE-4500-B937-8C8BD160F7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B4BA9F-4656-488D-9017-87B3BB21A493}"/>
              </a:ext>
            </a:extLst>
          </p:cNvPr>
          <p:cNvCxnSpPr>
            <a:cxnSpLocks/>
          </p:cNvCxnSpPr>
          <p:nvPr userDrawn="1"/>
        </p:nvCxnSpPr>
        <p:spPr>
          <a:xfrm>
            <a:off x="59824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6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9AF6C8D-25BE-4ECC-B5D2-AFF66BAC5B66}"/>
              </a:ext>
            </a:extLst>
          </p:cNvPr>
          <p:cNvSpPr/>
          <p:nvPr userDrawn="1"/>
        </p:nvSpPr>
        <p:spPr>
          <a:xfrm flipH="1">
            <a:off x="6838950" y="0"/>
            <a:ext cx="5353046" cy="6858000"/>
          </a:xfrm>
          <a:custGeom>
            <a:avLst/>
            <a:gdLst>
              <a:gd name="connsiteX0" fmla="*/ 1051492 w 5353046"/>
              <a:gd name="connsiteY0" fmla="*/ 0 h 6858000"/>
              <a:gd name="connsiteX1" fmla="*/ 0 w 5353046"/>
              <a:gd name="connsiteY1" fmla="*/ 0 h 6858000"/>
              <a:gd name="connsiteX2" fmla="*/ 0 w 5353046"/>
              <a:gd name="connsiteY2" fmla="*/ 6858000 h 6858000"/>
              <a:gd name="connsiteX3" fmla="*/ 5353046 w 5353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3046" h="6858000">
                <a:moveTo>
                  <a:pt x="1051492" y="0"/>
                </a:moveTo>
                <a:lnTo>
                  <a:pt x="0" y="0"/>
                </a:lnTo>
                <a:lnTo>
                  <a:pt x="0" y="6858000"/>
                </a:lnTo>
                <a:lnTo>
                  <a:pt x="5353046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38ED0-13D9-4837-BC7F-12DE195D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47100" cy="73905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2EE67E7-91A3-49F9-9A61-ACFE06506F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10350" y="1378938"/>
            <a:ext cx="4743450" cy="48133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icon to add picture and send to 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2DE0DE-4EAC-4EFC-AB86-D922B5CA75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66925"/>
            <a:ext cx="5524500" cy="16900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6B2107E-AD0B-4884-A4EF-77EFA8E3D0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5537" y="4772025"/>
            <a:ext cx="1812925" cy="111859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9F6F1D9-EEEC-4159-92A9-5220A057BA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90887" y="4772025"/>
            <a:ext cx="1812925" cy="111859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C6AD9A5-22DD-48C9-AD37-6CE7028371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56237" y="4772025"/>
            <a:ext cx="1812925" cy="111859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3E8B9B1-0DCD-46B2-98E2-53741278B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401867"/>
            <a:ext cx="5524500" cy="46503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58B6C-CDD3-4E95-AE4D-FCAE5D9721D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58ADA-1C77-492A-AA73-75484C92B9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CD7189AE-2972-459E-A152-70B2BFC32826}"/>
              </a:ext>
            </a:extLst>
          </p:cNvPr>
          <p:cNvSpPr/>
          <p:nvPr userDrawn="1"/>
        </p:nvSpPr>
        <p:spPr>
          <a:xfrm>
            <a:off x="-1" y="0"/>
            <a:ext cx="483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7398A76-FBEE-446F-BB78-AF4CD003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491877"/>
            <a:ext cx="3504696" cy="277190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4CE41BC-E64A-460F-92F1-7743A223F34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321425" y="491877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739F0CFF-7818-49CF-9354-4E6C5E85B3F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321425" y="1356865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C3270F9-4D9D-4ED6-B3F8-B9E9D41A539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21425" y="5681805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60D94545-B883-43E1-B906-46644E12659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321425" y="4816817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806D1A9F-504C-4A38-9220-760062D7244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21425" y="3951829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D16B28EF-D21D-47F6-BAC5-634DE89CE7D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1425" y="3086841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04C56769-63E4-4BB6-AC97-27E473DE7D4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21425" y="2221853"/>
            <a:ext cx="5032374" cy="488144"/>
          </a:xfrm>
        </p:spPr>
        <p:txBody>
          <a:bodyPr anchor="ctr"/>
          <a:lstStyle>
            <a:lvl1pPr algn="l">
              <a:defRPr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id="{A7B3C939-25ED-4155-A21D-D322E0238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6751" y="3610411"/>
            <a:ext cx="3504696" cy="2218120"/>
          </a:xfrm>
        </p:spPr>
        <p:txBody>
          <a:bodyPr anchor="t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3AAB6-303D-4851-A55A-33D77AC543A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0109-0D95-497A-A122-AE993C7820B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DD98B56-9188-4530-BF48-FFFE2AD9D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57" y="6067402"/>
            <a:ext cx="1384968" cy="6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4047BD-1EE5-451A-81AB-949D57EFF7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1439" y="5363171"/>
            <a:ext cx="2573666" cy="87614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5C1FCD6-7BFB-4642-B292-D19D095D5B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1439" y="4944071"/>
            <a:ext cx="2573666" cy="419100"/>
          </a:xfrm>
        </p:spPr>
        <p:txBody>
          <a:bodyPr anchor="ctr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DBC437-5D9D-4357-94E6-682D2E7E9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04849"/>
            <a:ext cx="6313715" cy="272414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3C8860-4370-46F7-95DF-68D103416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1750217"/>
            <a:ext cx="52578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3D889A9-B4DE-4252-84A4-25A7BF625F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05600" y="1248208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948E53-307C-43E2-86C1-4175E91D5E18}"/>
              </a:ext>
            </a:extLst>
          </p:cNvPr>
          <p:cNvCxnSpPr>
            <a:cxnSpLocks/>
          </p:cNvCxnSpPr>
          <p:nvPr userDrawn="1"/>
        </p:nvCxnSpPr>
        <p:spPr>
          <a:xfrm>
            <a:off x="6592019" y="1750217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1E0ECA-1823-4C8F-92BE-EE3EABB86CF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B28D1-9371-4B40-9128-6AC0FAD732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C79422C-0A1B-43F9-B6FC-F298C0DA97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18861" y="5363171"/>
            <a:ext cx="2573666" cy="87614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C01FD8A-59CE-4588-B563-20D61C8603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18861" y="4944071"/>
            <a:ext cx="2573666" cy="419100"/>
          </a:xfrm>
        </p:spPr>
        <p:txBody>
          <a:bodyPr anchor="ctr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8CB92F8-5823-41DB-9F7A-F63221EB4F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26286" y="5363171"/>
            <a:ext cx="2573666" cy="87614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6E3703F-147C-442F-BC96-D74061331C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26286" y="4944071"/>
            <a:ext cx="2573666" cy="419100"/>
          </a:xfrm>
        </p:spPr>
        <p:txBody>
          <a:bodyPr anchor="ctr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9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0B8AFF-007F-405D-9C30-48708068D8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8421" y="386211"/>
            <a:ext cx="6638924" cy="4580628"/>
          </a:xfrm>
          <a:custGeom>
            <a:avLst/>
            <a:gdLst>
              <a:gd name="connsiteX0" fmla="*/ 0 w 6638924"/>
              <a:gd name="connsiteY0" fmla="*/ 0 h 4580628"/>
              <a:gd name="connsiteX1" fmla="*/ 1334931 w 6638924"/>
              <a:gd name="connsiteY1" fmla="*/ 0 h 4580628"/>
              <a:gd name="connsiteX2" fmla="*/ 2171697 w 6638924"/>
              <a:gd name="connsiteY2" fmla="*/ 0 h 4580628"/>
              <a:gd name="connsiteX3" fmla="*/ 5303992 w 6638924"/>
              <a:gd name="connsiteY3" fmla="*/ 0 h 4580628"/>
              <a:gd name="connsiteX4" fmla="*/ 6638923 w 6638924"/>
              <a:gd name="connsiteY4" fmla="*/ 0 h 4580628"/>
              <a:gd name="connsiteX5" fmla="*/ 6638924 w 6638924"/>
              <a:gd name="connsiteY5" fmla="*/ 0 h 4580628"/>
              <a:gd name="connsiteX6" fmla="*/ 6638924 w 6638924"/>
              <a:gd name="connsiteY6" fmla="*/ 1334932 h 4580628"/>
              <a:gd name="connsiteX7" fmla="*/ 6638924 w 6638924"/>
              <a:gd name="connsiteY7" fmla="*/ 3245696 h 4580628"/>
              <a:gd name="connsiteX8" fmla="*/ 6638924 w 6638924"/>
              <a:gd name="connsiteY8" fmla="*/ 3255514 h 4580628"/>
              <a:gd name="connsiteX9" fmla="*/ 6638923 w 6638924"/>
              <a:gd name="connsiteY9" fmla="*/ 3255514 h 4580628"/>
              <a:gd name="connsiteX10" fmla="*/ 6638923 w 6638924"/>
              <a:gd name="connsiteY10" fmla="*/ 4580628 h 4580628"/>
              <a:gd name="connsiteX11" fmla="*/ 5303992 w 6638924"/>
              <a:gd name="connsiteY11" fmla="*/ 4580628 h 4580628"/>
              <a:gd name="connsiteX12" fmla="*/ 2171697 w 6638924"/>
              <a:gd name="connsiteY12" fmla="*/ 4580628 h 4580628"/>
              <a:gd name="connsiteX13" fmla="*/ 1334931 w 6638924"/>
              <a:gd name="connsiteY13" fmla="*/ 4580628 h 4580628"/>
              <a:gd name="connsiteX14" fmla="*/ 6891 w 6638924"/>
              <a:gd name="connsiteY14" fmla="*/ 3382185 h 4580628"/>
              <a:gd name="connsiteX15" fmla="*/ 495 w 6638924"/>
              <a:gd name="connsiteY15" fmla="*/ 3255514 h 4580628"/>
              <a:gd name="connsiteX16" fmla="*/ 0 w 6638924"/>
              <a:gd name="connsiteY16" fmla="*/ 3255514 h 458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8924" h="4580628">
                <a:moveTo>
                  <a:pt x="0" y="0"/>
                </a:moveTo>
                <a:lnTo>
                  <a:pt x="1334931" y="0"/>
                </a:lnTo>
                <a:lnTo>
                  <a:pt x="2171697" y="0"/>
                </a:lnTo>
                <a:lnTo>
                  <a:pt x="5303992" y="0"/>
                </a:lnTo>
                <a:lnTo>
                  <a:pt x="6638923" y="0"/>
                </a:lnTo>
                <a:lnTo>
                  <a:pt x="6638924" y="0"/>
                </a:lnTo>
                <a:lnTo>
                  <a:pt x="6638924" y="1334932"/>
                </a:lnTo>
                <a:lnTo>
                  <a:pt x="6638924" y="3245696"/>
                </a:lnTo>
                <a:lnTo>
                  <a:pt x="6638924" y="3255514"/>
                </a:lnTo>
                <a:lnTo>
                  <a:pt x="6638923" y="3255514"/>
                </a:lnTo>
                <a:lnTo>
                  <a:pt x="6638923" y="4580628"/>
                </a:lnTo>
                <a:lnTo>
                  <a:pt x="5303992" y="4580628"/>
                </a:lnTo>
                <a:lnTo>
                  <a:pt x="2171697" y="4580628"/>
                </a:lnTo>
                <a:lnTo>
                  <a:pt x="1334931" y="4580628"/>
                </a:lnTo>
                <a:cubicBezTo>
                  <a:pt x="643747" y="4580628"/>
                  <a:pt x="75253" y="4055333"/>
                  <a:pt x="6891" y="3382185"/>
                </a:cubicBezTo>
                <a:lnTo>
                  <a:pt x="495" y="3255514"/>
                </a:lnTo>
                <a:lnTo>
                  <a:pt x="0" y="32555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8C237C-656C-4091-A651-5040A10B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649" y="386211"/>
            <a:ext cx="3565930" cy="169579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1D7A9-40C2-4580-ABB4-96FBC8EF3F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is your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683BB-0178-4275-B107-D5461423F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9D94A2-441C-46DC-B320-6C6ED28A695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75B64-506D-491D-A447-1AE78BC1C5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5076" y="2727355"/>
            <a:ext cx="4857750" cy="1638269"/>
          </a:xfrm>
        </p:spPr>
        <p:txBody>
          <a:bodyPr/>
          <a:lstStyle>
            <a:lvl1pPr algn="just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364009D-A292-4EBF-BBE4-0B6124C072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71429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1F96A92-259A-459C-BBAF-CA6DA7DEDC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93177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114F1E8-53BF-4876-9DFF-A3C2C5421E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14925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4D0ABED-F48C-4B29-931C-3F9A7B28EE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36673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C7E54BA-036D-4320-AB89-08EE378F79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8421" y="5761891"/>
            <a:ext cx="1962150" cy="338843"/>
          </a:xfrm>
        </p:spPr>
        <p:txBody>
          <a:bodyPr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9686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791968"/>
          </a:xfrm>
          <a:custGeom>
            <a:avLst/>
            <a:gdLst>
              <a:gd name="connsiteX0" fmla="*/ 0 w 12192000"/>
              <a:gd name="connsiteY0" fmla="*/ 0 h 2791968"/>
              <a:gd name="connsiteX1" fmla="*/ 12192000 w 12192000"/>
              <a:gd name="connsiteY1" fmla="*/ 0 h 2791968"/>
              <a:gd name="connsiteX2" fmla="*/ 12192000 w 12192000"/>
              <a:gd name="connsiteY2" fmla="*/ 2791968 h 2791968"/>
              <a:gd name="connsiteX3" fmla="*/ 0 w 12192000"/>
              <a:gd name="connsiteY3" fmla="*/ 2791968 h 279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91968">
                <a:moveTo>
                  <a:pt x="0" y="0"/>
                </a:moveTo>
                <a:lnTo>
                  <a:pt x="12192000" y="0"/>
                </a:lnTo>
                <a:lnTo>
                  <a:pt x="12192000" y="2791968"/>
                </a:lnTo>
                <a:lnTo>
                  <a:pt x="0" y="27919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ID"/>
              <a:t>Add picture and send it back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B9666CA4-76BC-4A2C-B08B-25032AE5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85" y="3069430"/>
            <a:ext cx="5280798" cy="1058780"/>
          </a:xfrm>
          <a:ln>
            <a:noFill/>
          </a:ln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29BB94A-F1A2-4833-B88D-CDFC6EB79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7925" y="4289299"/>
            <a:ext cx="5280707" cy="1705101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32760-F688-42FA-B46B-1026BBCD32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Here is your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AD927-872E-470B-A337-DB34CEED47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C4E061C-3EA4-4E28-AA3B-6A471AB751F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7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E49A7FF-3C0D-4315-9F4D-A90E9ED4D3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1) Add picture 2) Send to back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91695-C67E-49C9-948B-E6F4D9E4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14" y="3173537"/>
            <a:ext cx="6868886" cy="10951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317AA1-FC26-4CC9-9843-FD97646416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4914" y="4338692"/>
            <a:ext cx="6868886" cy="61584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3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EF444-D6E6-41CF-B71C-E52C3F8FE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F7FAAF-575C-4919-9DD1-BA7EBE5FA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C7D47F-4B29-47FD-A988-FADEC3A1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9AFF-B6FB-4759-BB21-DB0442B082D9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0ADF95-7FBA-48A1-9F11-19DF727B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97065-13B2-4B58-A687-BF430F9B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9C22-323C-4179-80E2-9625B93AB4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8604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FCC3E7-5E90-4AB8-A070-6E2A35691107}"/>
              </a:ext>
            </a:extLst>
          </p:cNvPr>
          <p:cNvSpPr/>
          <p:nvPr userDrawn="1"/>
        </p:nvSpPr>
        <p:spPr>
          <a:xfrm>
            <a:off x="6209579" y="402862"/>
            <a:ext cx="5335440" cy="5550264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F4CB8-A2CC-4662-9F33-1454142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E911-B7DC-46AC-A684-100FB0C1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D686-3E00-40F6-A830-1D64BBB4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1AE63-FD96-4087-90F2-36A15CC1BE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8876C2-1209-4223-A2AB-E10EF4182346}"/>
              </a:ext>
            </a:extLst>
          </p:cNvPr>
          <p:cNvCxnSpPr>
            <a:cxnSpLocks/>
          </p:cNvCxnSpPr>
          <p:nvPr userDrawn="1"/>
        </p:nvCxnSpPr>
        <p:spPr>
          <a:xfrm>
            <a:off x="724619" y="2373672"/>
            <a:ext cx="0" cy="21106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50236-5C52-4EF4-8A44-D1978A108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3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4CB8-A2CC-4662-9F33-1454142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E911-B7DC-46AC-A684-100FB0C1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D686-3E00-40F6-A830-1D64BBB4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50236-5C52-4EF4-8A44-D1978A108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4A1769F-787C-4969-BA36-6CBB889C0F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6675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1) Add picture 2) Send to back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674156A-CD46-41E6-BB27-20DEB6B3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705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4CB8-A2CC-4662-9F33-1454142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E911-B7DC-46AC-A684-100FB0C1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D686-3E00-40F6-A830-1D64BBB4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50236-5C52-4EF4-8A44-D1978A108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4A1769F-787C-4969-BA36-6CBB889C0F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6675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1) Add picture 2) Send to back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674156A-CD46-41E6-BB27-20DEB6B3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2207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73EAA-DEDA-4730-B517-8E8245B3E2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A1542-CBDA-404A-AF5F-829C9F5E5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5A7999-FE21-47D7-8D53-2DB0F05EB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980F32B-57C9-446A-AD8A-D601359DF5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BFEDCE-875B-4B3D-A61E-3DE4776F4EB7}"/>
              </a:ext>
            </a:extLst>
          </p:cNvPr>
          <p:cNvCxnSpPr>
            <a:cxnSpLocks/>
          </p:cNvCxnSpPr>
          <p:nvPr userDrawn="1"/>
        </p:nvCxnSpPr>
        <p:spPr>
          <a:xfrm>
            <a:off x="724619" y="2373672"/>
            <a:ext cx="0" cy="21106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4E6E00D-7A6B-47A5-B9D8-A28080CAB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4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335567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DF0C1C-C17A-46F7-A7C1-1B70D4DBE312}"/>
              </a:ext>
            </a:extLst>
          </p:cNvPr>
          <p:cNvSpPr/>
          <p:nvPr userDrawn="1"/>
        </p:nvSpPr>
        <p:spPr>
          <a:xfrm>
            <a:off x="957532" y="2760453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83112-B4F1-4129-8DAD-2B55A4EA1817}"/>
              </a:ext>
            </a:extLst>
          </p:cNvPr>
          <p:cNvSpPr/>
          <p:nvPr userDrawn="1"/>
        </p:nvSpPr>
        <p:spPr>
          <a:xfrm>
            <a:off x="6297283" y="2760453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AEE9A-58EF-465E-89AA-95EDEAFFC220}"/>
              </a:ext>
            </a:extLst>
          </p:cNvPr>
          <p:cNvSpPr/>
          <p:nvPr userDrawn="1"/>
        </p:nvSpPr>
        <p:spPr>
          <a:xfrm>
            <a:off x="957532" y="4433977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36A17-FAEB-43B5-A392-E3547DCEB1C3}"/>
              </a:ext>
            </a:extLst>
          </p:cNvPr>
          <p:cNvSpPr/>
          <p:nvPr userDrawn="1"/>
        </p:nvSpPr>
        <p:spPr>
          <a:xfrm>
            <a:off x="6297283" y="4433977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66B4FB-459F-42E0-9CC7-A90C1975E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784" y="2838450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8DDCDD-B9CB-4924-91B8-D04247362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3" y="2838450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930C1C6-BADD-4162-BC84-4E1257D1B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784" y="4529227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E23F65E-DA98-4FEB-A0FE-6C6A2C232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7283" y="4529227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2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50006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105156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CAA63-96FA-4F5A-8355-8285BFA8FD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351088"/>
            <a:ext cx="10515601" cy="3699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8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50006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52578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CAA63-96FA-4F5A-8355-8285BFA8FD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351088"/>
            <a:ext cx="5257800" cy="3699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8336341-E75B-4B16-8747-B30F63AB33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5571" y="500063"/>
            <a:ext cx="5058229" cy="5550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0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335567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DF0C1C-C17A-46F7-A7C1-1B70D4DBE312}"/>
              </a:ext>
            </a:extLst>
          </p:cNvPr>
          <p:cNvSpPr/>
          <p:nvPr userDrawn="1"/>
        </p:nvSpPr>
        <p:spPr>
          <a:xfrm>
            <a:off x="957533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AEE9A-58EF-465E-89AA-95EDEAFFC220}"/>
              </a:ext>
            </a:extLst>
          </p:cNvPr>
          <p:cNvSpPr/>
          <p:nvPr userDrawn="1"/>
        </p:nvSpPr>
        <p:spPr>
          <a:xfrm>
            <a:off x="957533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66B4FB-459F-42E0-9CC7-A90C1975E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785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930C1C6-BADD-4162-BC84-4E1257D1B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785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5C3E3-7B7A-4474-AFC1-B58108FCDD73}"/>
              </a:ext>
            </a:extLst>
          </p:cNvPr>
          <p:cNvSpPr/>
          <p:nvPr userDrawn="1"/>
        </p:nvSpPr>
        <p:spPr>
          <a:xfrm>
            <a:off x="4766037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171D30-10E9-4595-A7BB-21D86334F4C8}"/>
              </a:ext>
            </a:extLst>
          </p:cNvPr>
          <p:cNvSpPr/>
          <p:nvPr userDrawn="1"/>
        </p:nvSpPr>
        <p:spPr>
          <a:xfrm>
            <a:off x="4766037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D8C8470-4BBC-4E68-8E4A-EFC894BA5D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289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BD84140-1DB7-42E6-975E-C451B8BD9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65289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5AD1A9-B36A-46AA-8E6A-8CBFC400A444}"/>
              </a:ext>
            </a:extLst>
          </p:cNvPr>
          <p:cNvSpPr/>
          <p:nvPr userDrawn="1"/>
        </p:nvSpPr>
        <p:spPr>
          <a:xfrm>
            <a:off x="8573793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F669F1-C26D-4E59-9725-E5E238B4D344}"/>
              </a:ext>
            </a:extLst>
          </p:cNvPr>
          <p:cNvSpPr/>
          <p:nvPr userDrawn="1"/>
        </p:nvSpPr>
        <p:spPr>
          <a:xfrm>
            <a:off x="8573793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87D8106-3373-46A2-BCCE-9A8CC69F84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73045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6FD72A3-F058-4FFC-A1AA-17B88EC02E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73045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46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C03E2-8033-46B5-95CE-6C823843D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E62FB-2DBC-4CBC-92F8-5A0AD538C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C5B6E-AA27-4BEF-A77C-315FF83FE75C}"/>
              </a:ext>
            </a:extLst>
          </p:cNvPr>
          <p:cNvSpPr/>
          <p:nvPr userDrawn="1"/>
        </p:nvSpPr>
        <p:spPr>
          <a:xfrm>
            <a:off x="838200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67622DF-234D-4C48-8F1C-4FB6728ED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52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275258-92CC-4EDD-878B-F7B31F94F8CD}"/>
              </a:ext>
            </a:extLst>
          </p:cNvPr>
          <p:cNvSpPr/>
          <p:nvPr userDrawn="1"/>
        </p:nvSpPr>
        <p:spPr>
          <a:xfrm>
            <a:off x="4510461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A02F643-28F5-4590-9878-77CA446A83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9713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A09A49-D29A-4330-9A8C-151568C24105}"/>
              </a:ext>
            </a:extLst>
          </p:cNvPr>
          <p:cNvSpPr/>
          <p:nvPr userDrawn="1"/>
        </p:nvSpPr>
        <p:spPr>
          <a:xfrm>
            <a:off x="8181227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43C8557-39B2-400C-837B-EAF76E178C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0479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604DEF3-3111-474D-8DEE-71BAC6BC49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452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8418A3-6CC9-4FF9-937F-562F258C1A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713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1CCD676-DC19-48E3-960F-BCAA0B3E4E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0479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BB223-FE5D-4ED7-BB13-93B8E906BE0D}"/>
              </a:ext>
            </a:extLst>
          </p:cNvPr>
          <p:cNvSpPr/>
          <p:nvPr userDrawn="1"/>
        </p:nvSpPr>
        <p:spPr>
          <a:xfrm>
            <a:off x="837452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5C7B06-ABA5-422B-9545-6F195BDEB4C5}"/>
              </a:ext>
            </a:extLst>
          </p:cNvPr>
          <p:cNvSpPr/>
          <p:nvPr userDrawn="1"/>
        </p:nvSpPr>
        <p:spPr>
          <a:xfrm>
            <a:off x="4509713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AC9374-B607-4F3B-A79D-77E043C8611C}"/>
              </a:ext>
            </a:extLst>
          </p:cNvPr>
          <p:cNvSpPr/>
          <p:nvPr userDrawn="1"/>
        </p:nvSpPr>
        <p:spPr>
          <a:xfrm>
            <a:off x="8180479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5CAA40A-596E-48E3-BCD0-2C14E420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8081653-57D3-4689-853D-899D0CF4D0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DC0742-A24F-443A-AF7A-E6C5E149721D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374B73-720C-4C47-A2E6-C800FF3649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2FD80-61CF-4BF6-81C5-BE8338C200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377" y="3812875"/>
            <a:ext cx="4035246" cy="85401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B9D6A-0839-47BD-B9A9-B70864F22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8B1D24-925E-41AB-89A5-7A32BE679C7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1E0616-8311-4444-AED4-0B610E3BB5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29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96881C3-8548-47A6-82A0-7E7284B12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84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C3A60CE-6E7F-458F-95B3-FC90F4EBB2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39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9FEF663-139F-4D93-965B-7CA219C38C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229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853F6F9-4752-4571-989F-F8216A8F6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184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E7CD0B4E-FB0F-4645-8C8D-3CB91988C3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139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04D338-2EB5-4998-8018-24E88507AC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229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D75ED8E-CD4A-48CB-95BA-DE29D14C04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184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63C3650-620A-41DB-8361-F0EBA4727E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139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CB540-4805-4263-818C-953D5DE9E1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6376" y="4830792"/>
            <a:ext cx="4035245" cy="94923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7935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FCC3E7-5E90-4AB8-A070-6E2A35691107}"/>
              </a:ext>
            </a:extLst>
          </p:cNvPr>
          <p:cNvSpPr/>
          <p:nvPr userDrawn="1"/>
        </p:nvSpPr>
        <p:spPr>
          <a:xfrm>
            <a:off x="6209579" y="402862"/>
            <a:ext cx="5335440" cy="5550264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F4CB8-A2CC-4662-9F33-1454142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E911-B7DC-46AC-A684-100FB0C1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D686-3E00-40F6-A830-1D64BBB4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1AE63-FD96-4087-90F2-36A15CC1BE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8876C2-1209-4223-A2AB-E10EF4182346}"/>
              </a:ext>
            </a:extLst>
          </p:cNvPr>
          <p:cNvCxnSpPr>
            <a:cxnSpLocks/>
          </p:cNvCxnSpPr>
          <p:nvPr userDrawn="1"/>
        </p:nvCxnSpPr>
        <p:spPr>
          <a:xfrm>
            <a:off x="724619" y="2373672"/>
            <a:ext cx="0" cy="21106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50236-5C52-4EF4-8A44-D1978A108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1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4CB8-A2CC-4662-9F33-1454142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E911-B7DC-46AC-A684-100FB0C1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D686-3E00-40F6-A830-1D64BBB4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50236-5C52-4EF4-8A44-D1978A108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4A1769F-787C-4969-BA36-6CBB889C0F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6675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1) Add picture 2) Send to back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674156A-CD46-41E6-BB27-20DEB6B3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1648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73EAA-DEDA-4730-B517-8E8245B3E2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A1542-CBDA-404A-AF5F-829C9F5E5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5A7999-FE21-47D7-8D53-2DB0F05EB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980F32B-57C9-446A-AD8A-D601359DF5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BFEDCE-875B-4B3D-A61E-3DE4776F4EB7}"/>
              </a:ext>
            </a:extLst>
          </p:cNvPr>
          <p:cNvCxnSpPr>
            <a:cxnSpLocks/>
          </p:cNvCxnSpPr>
          <p:nvPr userDrawn="1"/>
        </p:nvCxnSpPr>
        <p:spPr>
          <a:xfrm>
            <a:off x="724619" y="2373672"/>
            <a:ext cx="0" cy="21106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4E6E00D-7A6B-47A5-B9D8-A28080CAB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73EAA-DEDA-4730-B517-8E8245B3E2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A1542-CBDA-404A-AF5F-829C9F5E5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5A7999-FE21-47D7-8D53-2DB0F05EB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980F32B-57C9-446A-AD8A-D601359DF5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BFEDCE-875B-4B3D-A61E-3DE4776F4EB7}"/>
              </a:ext>
            </a:extLst>
          </p:cNvPr>
          <p:cNvCxnSpPr>
            <a:cxnSpLocks/>
          </p:cNvCxnSpPr>
          <p:nvPr userDrawn="1"/>
        </p:nvCxnSpPr>
        <p:spPr>
          <a:xfrm>
            <a:off x="724619" y="2373672"/>
            <a:ext cx="0" cy="21106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4E6E00D-7A6B-47A5-B9D8-A28080CAB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4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335567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DF0C1C-C17A-46F7-A7C1-1B70D4DBE312}"/>
              </a:ext>
            </a:extLst>
          </p:cNvPr>
          <p:cNvSpPr/>
          <p:nvPr userDrawn="1"/>
        </p:nvSpPr>
        <p:spPr>
          <a:xfrm>
            <a:off x="957532" y="2760453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83112-B4F1-4129-8DAD-2B55A4EA1817}"/>
              </a:ext>
            </a:extLst>
          </p:cNvPr>
          <p:cNvSpPr/>
          <p:nvPr userDrawn="1"/>
        </p:nvSpPr>
        <p:spPr>
          <a:xfrm>
            <a:off x="6297283" y="2760453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AEE9A-58EF-465E-89AA-95EDEAFFC220}"/>
              </a:ext>
            </a:extLst>
          </p:cNvPr>
          <p:cNvSpPr/>
          <p:nvPr userDrawn="1"/>
        </p:nvSpPr>
        <p:spPr>
          <a:xfrm>
            <a:off x="957532" y="4433977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36A17-FAEB-43B5-A392-E3547DCEB1C3}"/>
              </a:ext>
            </a:extLst>
          </p:cNvPr>
          <p:cNvSpPr/>
          <p:nvPr userDrawn="1"/>
        </p:nvSpPr>
        <p:spPr>
          <a:xfrm>
            <a:off x="6297283" y="4433977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66B4FB-459F-42E0-9CC7-A90C1975E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784" y="2838450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8DDCDD-B9CB-4924-91B8-D04247362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3" y="2838450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930C1C6-BADD-4162-BC84-4E1257D1B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784" y="4529227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E23F65E-DA98-4FEB-A0FE-6C6A2C232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7283" y="4529227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53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50006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105156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CAA63-96FA-4F5A-8355-8285BFA8FD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351088"/>
            <a:ext cx="10515601" cy="3699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35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50006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52578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CAA63-96FA-4F5A-8355-8285BFA8FD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351088"/>
            <a:ext cx="5257800" cy="3699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8336341-E75B-4B16-8747-B30F63AB33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5571" y="500063"/>
            <a:ext cx="5058229" cy="5550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0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335567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DF0C1C-C17A-46F7-A7C1-1B70D4DBE312}"/>
              </a:ext>
            </a:extLst>
          </p:cNvPr>
          <p:cNvSpPr/>
          <p:nvPr userDrawn="1"/>
        </p:nvSpPr>
        <p:spPr>
          <a:xfrm>
            <a:off x="957533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AEE9A-58EF-465E-89AA-95EDEAFFC220}"/>
              </a:ext>
            </a:extLst>
          </p:cNvPr>
          <p:cNvSpPr/>
          <p:nvPr userDrawn="1"/>
        </p:nvSpPr>
        <p:spPr>
          <a:xfrm>
            <a:off x="957533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66B4FB-459F-42E0-9CC7-A90C1975E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785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930C1C6-BADD-4162-BC84-4E1257D1B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785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5C3E3-7B7A-4474-AFC1-B58108FCDD73}"/>
              </a:ext>
            </a:extLst>
          </p:cNvPr>
          <p:cNvSpPr/>
          <p:nvPr userDrawn="1"/>
        </p:nvSpPr>
        <p:spPr>
          <a:xfrm>
            <a:off x="4766037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171D30-10E9-4595-A7BB-21D86334F4C8}"/>
              </a:ext>
            </a:extLst>
          </p:cNvPr>
          <p:cNvSpPr/>
          <p:nvPr userDrawn="1"/>
        </p:nvSpPr>
        <p:spPr>
          <a:xfrm>
            <a:off x="4766037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D8C8470-4BBC-4E68-8E4A-EFC894BA5D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289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BD84140-1DB7-42E6-975E-C451B8BD9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65289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5AD1A9-B36A-46AA-8E6A-8CBFC400A444}"/>
              </a:ext>
            </a:extLst>
          </p:cNvPr>
          <p:cNvSpPr/>
          <p:nvPr userDrawn="1"/>
        </p:nvSpPr>
        <p:spPr>
          <a:xfrm>
            <a:off x="8573793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F669F1-C26D-4E59-9725-E5E238B4D344}"/>
              </a:ext>
            </a:extLst>
          </p:cNvPr>
          <p:cNvSpPr/>
          <p:nvPr userDrawn="1"/>
        </p:nvSpPr>
        <p:spPr>
          <a:xfrm>
            <a:off x="8573793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87D8106-3373-46A2-BCCE-9A8CC69F84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73045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6FD72A3-F058-4FFC-A1AA-17B88EC02E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73045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0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C03E2-8033-46B5-95CE-6C823843D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E62FB-2DBC-4CBC-92F8-5A0AD538C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C5B6E-AA27-4BEF-A77C-315FF83FE75C}"/>
              </a:ext>
            </a:extLst>
          </p:cNvPr>
          <p:cNvSpPr/>
          <p:nvPr userDrawn="1"/>
        </p:nvSpPr>
        <p:spPr>
          <a:xfrm>
            <a:off x="838200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67622DF-234D-4C48-8F1C-4FB6728ED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52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275258-92CC-4EDD-878B-F7B31F94F8CD}"/>
              </a:ext>
            </a:extLst>
          </p:cNvPr>
          <p:cNvSpPr/>
          <p:nvPr userDrawn="1"/>
        </p:nvSpPr>
        <p:spPr>
          <a:xfrm>
            <a:off x="4510461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A02F643-28F5-4590-9878-77CA446A83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9713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A09A49-D29A-4330-9A8C-151568C24105}"/>
              </a:ext>
            </a:extLst>
          </p:cNvPr>
          <p:cNvSpPr/>
          <p:nvPr userDrawn="1"/>
        </p:nvSpPr>
        <p:spPr>
          <a:xfrm>
            <a:off x="8181227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43C8557-39B2-400C-837B-EAF76E178C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0479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604DEF3-3111-474D-8DEE-71BAC6BC49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452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8418A3-6CC9-4FF9-937F-562F258C1A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713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1CCD676-DC19-48E3-960F-BCAA0B3E4E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0479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BB223-FE5D-4ED7-BB13-93B8E906BE0D}"/>
              </a:ext>
            </a:extLst>
          </p:cNvPr>
          <p:cNvSpPr/>
          <p:nvPr userDrawn="1"/>
        </p:nvSpPr>
        <p:spPr>
          <a:xfrm>
            <a:off x="837452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5C7B06-ABA5-422B-9545-6F195BDEB4C5}"/>
              </a:ext>
            </a:extLst>
          </p:cNvPr>
          <p:cNvSpPr/>
          <p:nvPr userDrawn="1"/>
        </p:nvSpPr>
        <p:spPr>
          <a:xfrm>
            <a:off x="4509713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AC9374-B607-4F3B-A79D-77E043C8611C}"/>
              </a:ext>
            </a:extLst>
          </p:cNvPr>
          <p:cNvSpPr/>
          <p:nvPr userDrawn="1"/>
        </p:nvSpPr>
        <p:spPr>
          <a:xfrm>
            <a:off x="8180479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5CAA40A-596E-48E3-BCD0-2C14E420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8081653-57D3-4689-853D-899D0CF4D0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DC0742-A24F-443A-AF7A-E6C5E149721D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5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E49A7FF-3C0D-4315-9F4D-A90E9ED4D3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1) Add picture 2) Send to back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91695-C67E-49C9-948B-E6F4D9E4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14" y="3173537"/>
            <a:ext cx="6868886" cy="10951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317AA1-FC26-4CC9-9843-FD97646416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4914" y="4338692"/>
            <a:ext cx="6868886" cy="61584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EF444-D6E6-41CF-B71C-E52C3F8FE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F7FAAF-575C-4919-9DD1-BA7EBE5FA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C7D47F-4B29-47FD-A988-FADEC3A1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9AFF-B6FB-4759-BB21-DB0442B082D9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0ADF95-7FBA-48A1-9F11-19DF727B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97065-13B2-4B58-A687-BF430F9B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9C22-323C-4179-80E2-9625B93AB4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8604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7CF8357-852C-4976-B4E6-9E38E0A02C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37118"/>
            <a:ext cx="12192000" cy="486358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1) Add picture; 2) Send to back.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C229B-655F-49AD-8EEB-59F96BB3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30500"/>
            <a:ext cx="10306052" cy="107632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F8612A-28DB-409C-B702-535314154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9198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63396AD-C08A-4A1C-A0AE-88B916604C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62471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DEEB2F1-4AA9-4330-958D-4AC8B4C7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5744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7858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220A-CF13-482C-9726-07D9DE60E9FE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62551-B5FC-4E49-BDAF-F7160E90BD7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08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335567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DF0C1C-C17A-46F7-A7C1-1B70D4DBE312}"/>
              </a:ext>
            </a:extLst>
          </p:cNvPr>
          <p:cNvSpPr/>
          <p:nvPr userDrawn="1"/>
        </p:nvSpPr>
        <p:spPr>
          <a:xfrm>
            <a:off x="957532" y="2760453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83112-B4F1-4129-8DAD-2B55A4EA1817}"/>
              </a:ext>
            </a:extLst>
          </p:cNvPr>
          <p:cNvSpPr/>
          <p:nvPr userDrawn="1"/>
        </p:nvSpPr>
        <p:spPr>
          <a:xfrm>
            <a:off x="6297283" y="2760453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AEE9A-58EF-465E-89AA-95EDEAFFC220}"/>
              </a:ext>
            </a:extLst>
          </p:cNvPr>
          <p:cNvSpPr/>
          <p:nvPr userDrawn="1"/>
        </p:nvSpPr>
        <p:spPr>
          <a:xfrm>
            <a:off x="957532" y="4433977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36A17-FAEB-43B5-A392-E3547DCEB1C3}"/>
              </a:ext>
            </a:extLst>
          </p:cNvPr>
          <p:cNvSpPr/>
          <p:nvPr userDrawn="1"/>
        </p:nvSpPr>
        <p:spPr>
          <a:xfrm>
            <a:off x="6297283" y="4433977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66B4FB-459F-42E0-9CC7-A90C1975E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784" y="2838450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8DDCDD-B9CB-4924-91B8-D04247362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3" y="2838450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930C1C6-BADD-4162-BC84-4E1257D1B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784" y="4529227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E23F65E-DA98-4FEB-A0FE-6C6A2C232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7283" y="4529227"/>
            <a:ext cx="4597879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8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374B73-720C-4C47-A2E6-C800FF3649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2FD80-61CF-4BF6-81C5-BE8338C200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377" y="3812875"/>
            <a:ext cx="4035246" cy="85401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B9D6A-0839-47BD-B9A9-B70864F22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8B1D24-925E-41AB-89A5-7A32BE679C7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1E0616-8311-4444-AED4-0B610E3BB5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29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96881C3-8548-47A6-82A0-7E7284B12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84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C3A60CE-6E7F-458F-95B3-FC90F4EBB2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3900" y="2690958"/>
            <a:ext cx="1409700" cy="1372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6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9FEF663-139F-4D93-965B-7CA219C38C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229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853F6F9-4752-4571-989F-F8216A8F6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184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E7CD0B4E-FB0F-4645-8C8D-3CB91988C3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13900" y="3950701"/>
            <a:ext cx="1409700" cy="488059"/>
          </a:xfrm>
        </p:spPr>
        <p:txBody>
          <a:bodyPr anchor="ctr">
            <a:no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04D338-2EB5-4998-8018-24E88507AC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229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D75ED8E-CD4A-48CB-95BA-DE29D14C04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184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63C3650-620A-41DB-8361-F0EBA4727E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13900" y="4576586"/>
            <a:ext cx="1409700" cy="2033765"/>
          </a:xfrm>
        </p:spPr>
        <p:txBody>
          <a:bodyPr anchor="t">
            <a:noAutofit/>
          </a:bodyPr>
          <a:lstStyle>
            <a:lvl1pPr algn="l">
              <a:defRPr sz="1000" b="0" i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CB540-4805-4263-818C-953D5DE9E1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6376" y="4830792"/>
            <a:ext cx="4035245" cy="94923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346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5" b="40558"/>
          <a:stretch/>
        </p:blipFill>
        <p:spPr>
          <a:xfrm>
            <a:off x="0" y="0"/>
            <a:ext cx="12192000" cy="1000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990" y="6349"/>
            <a:ext cx="9144000" cy="99366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Título</a:t>
            </a:r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3"/>
          <a:stretch/>
        </p:blipFill>
        <p:spPr>
          <a:xfrm>
            <a:off x="4719043" y="6658378"/>
            <a:ext cx="2159004" cy="125406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11399213" y="6420922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352F6F5-E16D-F340-A90C-ABCF032D59B6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/>
          </a:p>
        </p:txBody>
      </p:sp>
      <p:pic>
        <p:nvPicPr>
          <p:cNvPr id="12" name="Picture 4" descr="Resultado de imagen para unab logo 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992" y="97170"/>
            <a:ext cx="958645" cy="80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161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38D32-A5EF-9025-CE68-BE2C06190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71676F-464C-3EA4-A1C4-FFB28807E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FDB97A-F713-ABE7-13A0-877934D6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9DFC98-A1AC-DA8A-0536-85561587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80952E-6EBB-DA8A-CC5A-2C1A8252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47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BA3D-5742-80D4-F3E1-55E3097A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60F013-C0F5-1F55-F681-19BE41B2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9D6F68-FC69-7706-3013-558F02B98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F2009D-787A-AA67-4D8C-F8E560D5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439D8-B6D0-9519-3BC2-5D71228E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1094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F292A-8F90-9557-F3C1-2C6B3A66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425BD9-7E23-06F0-4D3D-F68702F6A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02A6BF-3B1B-3482-5483-3501B93E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9E414D-F77E-6FE7-7315-10F08B79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2497C8-3F5D-56D1-EC6B-5CF1A2F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0211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98E3D-1489-46EB-7450-0CFBAED3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323736-9455-96BC-70CF-2BCFD4825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32C31A-0B2C-8E74-1AF4-DBDFF0039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13BC4D-6345-B532-3EA5-EE4BFB76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F5FFE6-458F-C449-38E7-A20D7651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72F47E-B182-6C03-36D2-BF6C0B85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18754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493C3-DD89-74DB-B37F-7552BE04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8A3942-ACD8-92DB-A512-A25CBFA37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7FF9D7-16AD-EA2C-80B3-1BCD2E119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61F75A7-1012-E76A-2EC0-2CF137703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6F4A4C-0CB5-2489-76A7-CA48286F8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864509-E772-F32A-8583-9E44FAB9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FB6544-2546-4C94-CA9B-5DAA0970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C0A458E-94E2-F677-EEBD-DA2C437D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3236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86F40-C929-DBAD-CE76-A005B846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B49D1F-C210-8E34-9F4D-24173352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1A3112-6457-7D07-ED8C-85804AB6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C8E5B5-D25B-3139-4E46-9A361FF2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9026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8A82A42-AB46-943A-84EA-A14F60BBC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728C36A-A920-A58B-B3EC-27EF0556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AC06C5-44F2-4D80-80BE-702B8BA6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0857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3A42A-2564-9071-5567-C7116EF0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E91CF8-17A1-8B8D-948E-28A599DB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A2FE7B-423D-96A6-F5EB-E60E2E65C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41C51E-5DD0-FEF5-7DC0-7783956E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456A9F-8E4E-0761-C5EC-3ADABFF8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548153-4E1B-FC6D-A317-A0FAE34D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489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50006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105156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CAA63-96FA-4F5A-8355-8285BFA8FD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351088"/>
            <a:ext cx="10515601" cy="3699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0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9A117-1508-2123-5377-439C1395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092C68-5D93-9288-70E2-E01B81938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6CEDA3-857E-E34C-AE45-C06D11DEF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6BD3F7-187C-54AF-EA64-8C3FF7A6B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97377D-CB2D-8DA2-C992-9F2C9714E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F463C1-E0A8-2858-8312-995B1F3A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9345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F5507-4884-53C4-1EFE-BC841609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F02E88-AF5C-4756-3BF5-1ED3518D0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B3988-D92C-E8AC-F588-EFBF2A9C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C8EA87-F79C-47C0-9F75-D45015EE5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007A49-C62E-B208-3C19-561DC442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5399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06595E-B316-E2D7-0988-C0F838CF7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B176EB-79B2-3A0D-CB41-0272D05C8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8E212D-BD1C-A661-75B3-B2890AA2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C1C9C6-1852-62C1-9125-5210ABB5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43C8FF-6A41-69C8-04B6-220D11B5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2077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038DD-426E-3DE1-303B-F59673B92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A92253-D690-51C8-977B-793753FCB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240DB9-5019-6962-826A-ED85CB04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AF4241-39BF-0D29-9A6C-5DB83709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81F2FD-10CA-6625-2BAC-2FF0764D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9522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B9BE3-CB3D-EC23-9707-59261AC6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18CD1-C8F1-8347-21B2-7077D48CF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BC5B8C-F1F5-AD90-2976-114AE3B3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9278C-41A3-1E56-BE93-32A8582B8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8562B0-6E64-D4C5-FF17-FFAFF67D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3437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CDF7-9E00-A278-2F33-6ACE07878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4F7E-3A34-D524-4E45-37E2E2383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CEEA5-3B5F-A5E5-0B96-4C5D653C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A87FD0-D2EB-2B6F-2B14-7B6317ED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7BA4-44BA-2EFD-95AE-A354AF95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3008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3B963-44F8-F7BC-1B44-D3C4356C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DFCB3D-8E55-EA9D-4C81-87258B8F2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5EA48B-7FD2-CCB2-2E9E-DB6264C0B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A3D9CA-6688-9C9F-20D3-6BEF1594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724146-49A8-1776-F524-E8655D94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5099B5-CE3C-0330-0F5F-301A707C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7085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2E99-D3F5-131A-A380-0ACCE83D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A871C6-7B19-3CB7-559D-4D95DCBF9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2FEF41-2B0A-A753-8594-925D1F502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34C8A08-024A-3987-877F-834772457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AB3EAD-B348-D821-FFD9-081D05E7FC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2279A5-1B82-E7DB-211A-995C4A005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E97DE86-F37D-61AA-00B5-9F8E9A76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F77F60-4CAD-06BF-16A6-B34C3774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68371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5049B-E0EE-437C-E4B4-2A0DC7A3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44B22C-29FB-D8F7-2D12-FDFD04B5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D339B17-CC62-DB72-F3BE-07A3A8A9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D67FEE-703F-95F8-E6A4-4AFD9C01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4529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5F3235A-10DE-3CF9-CF75-9B3B546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D7C9F1-E5B6-2E37-7B70-EB57CF280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0F3065-9C87-D3F0-D4C3-A1711DC3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305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50006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5257800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CAA63-96FA-4F5A-8355-8285BFA8FD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351088"/>
            <a:ext cx="5257800" cy="3699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8336341-E75B-4B16-8747-B30F63AB33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5571" y="500063"/>
            <a:ext cx="5058229" cy="5550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0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225F3-51DF-6A01-0A82-B90C6CA8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47C030-77A9-EE61-91C0-B304E8417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7C324A-34D9-94BA-B0B5-9C46A230D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48D749-4817-4B85-79D3-7702C559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ED9B2F-A36D-D113-2001-7DAAB5AC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8FFBF3-618D-78B2-337D-BAF5EE3C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3593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0750F0-3D40-19C0-9985-4EF12911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3CF79C-B76B-3DAF-F19D-B9AB97B60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C7E0CA-6542-78D2-EAA6-0BAB25832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6F45A8-93BE-70A5-7F10-DC89ABD7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6702C5-25B0-4AEB-A2D7-B3E504D70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30B6FF-4D69-1857-B6A7-20CA948C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41164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8AD97-080C-B386-9EDB-C3B7B7D1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BF2BC0-4257-7873-7612-BDC0764F3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28F535-E270-659A-ACAA-81B459FD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4037EE-ED21-FE04-3E0C-55D8A07C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0049E-AF51-8CBB-E21E-08A79C57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38903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4E69C2-4007-8122-E513-979CA4713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490A5AB-214D-A553-0CA6-8424A9456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637073-F758-5081-E663-0621F3C96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CE1297-0446-BD4B-FC32-49D9C8E4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6CC1C4-BF04-E380-9B18-2E339932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23180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5" b="40558"/>
          <a:stretch/>
        </p:blipFill>
        <p:spPr>
          <a:xfrm>
            <a:off x="0" y="0"/>
            <a:ext cx="12192000" cy="100001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399" y="0"/>
            <a:ext cx="10600063" cy="990600"/>
          </a:xfrm>
          <a:prstGeom prst="rect">
            <a:avLst/>
          </a:prstGeom>
        </p:spPr>
        <p:txBody>
          <a:bodyPr anchor="ctr"/>
          <a:lstStyle/>
          <a:p>
            <a:r>
              <a:rPr lang="es-ES"/>
              <a:t>Haga clic para modificar título</a:t>
            </a:r>
          </a:p>
        </p:txBody>
      </p:sp>
      <p:pic>
        <p:nvPicPr>
          <p:cNvPr id="2052" name="Picture 4" descr="Resultado de imagen para unab logo 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992" y="97170"/>
            <a:ext cx="958645" cy="80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3"/>
          <a:stretch/>
        </p:blipFill>
        <p:spPr>
          <a:xfrm>
            <a:off x="4719043" y="6658378"/>
            <a:ext cx="2159004" cy="1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811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5" b="40558"/>
          <a:stretch/>
        </p:blipFill>
        <p:spPr>
          <a:xfrm>
            <a:off x="0" y="0"/>
            <a:ext cx="12192000" cy="1000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990" y="6349"/>
            <a:ext cx="9144000" cy="99366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Título</a:t>
            </a:r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3"/>
          <a:stretch/>
        </p:blipFill>
        <p:spPr>
          <a:xfrm>
            <a:off x="4719043" y="6658378"/>
            <a:ext cx="2159004" cy="125406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11399213" y="6420922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352F6F5-E16D-F340-A90C-ABCF032D59B6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/>
          </a:p>
        </p:txBody>
      </p:sp>
      <p:pic>
        <p:nvPicPr>
          <p:cNvPr id="12" name="Picture 4" descr="Resultado de imagen para unab logo 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992" y="97170"/>
            <a:ext cx="958645" cy="80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792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140200" y="546100"/>
            <a:ext cx="3911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04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378F-87B2-49F0-8C2C-5C0137C66391}" type="datetime1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14924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3BD7-5401-4B53-B283-2C9291305567}" type="datetime1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0511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BE84-64DF-4444-83C5-F49D243FE13D}" type="datetime1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937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335567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DF0C1C-C17A-46F7-A7C1-1B70D4DBE312}"/>
              </a:ext>
            </a:extLst>
          </p:cNvPr>
          <p:cNvSpPr/>
          <p:nvPr userDrawn="1"/>
        </p:nvSpPr>
        <p:spPr>
          <a:xfrm>
            <a:off x="957533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AEE9A-58EF-465E-89AA-95EDEAFFC220}"/>
              </a:ext>
            </a:extLst>
          </p:cNvPr>
          <p:cNvSpPr/>
          <p:nvPr userDrawn="1"/>
        </p:nvSpPr>
        <p:spPr>
          <a:xfrm>
            <a:off x="957533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66B4FB-459F-42E0-9CC7-A90C1975E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785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930C1C6-BADD-4162-BC84-4E1257D1B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785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5C3E3-7B7A-4474-AFC1-B58108FCDD73}"/>
              </a:ext>
            </a:extLst>
          </p:cNvPr>
          <p:cNvSpPr/>
          <p:nvPr userDrawn="1"/>
        </p:nvSpPr>
        <p:spPr>
          <a:xfrm>
            <a:off x="4766037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171D30-10E9-4595-A7BB-21D86334F4C8}"/>
              </a:ext>
            </a:extLst>
          </p:cNvPr>
          <p:cNvSpPr/>
          <p:nvPr userDrawn="1"/>
        </p:nvSpPr>
        <p:spPr>
          <a:xfrm>
            <a:off x="4766037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D8C8470-4BBC-4E68-8E4A-EFC894BA5D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289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BD84140-1DB7-42E6-975E-C451B8BD9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65289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5AD1A9-B36A-46AA-8E6A-8CBFC400A444}"/>
              </a:ext>
            </a:extLst>
          </p:cNvPr>
          <p:cNvSpPr/>
          <p:nvPr userDrawn="1"/>
        </p:nvSpPr>
        <p:spPr>
          <a:xfrm>
            <a:off x="8573793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F669F1-C26D-4E59-9725-E5E238B4D344}"/>
              </a:ext>
            </a:extLst>
          </p:cNvPr>
          <p:cNvSpPr/>
          <p:nvPr userDrawn="1"/>
        </p:nvSpPr>
        <p:spPr>
          <a:xfrm>
            <a:off x="8573793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87D8106-3373-46A2-BCCE-9A8CC69F84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73045" y="2838450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6FD72A3-F058-4FFC-A1AA-17B88EC02E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73045" y="4529227"/>
            <a:ext cx="2780755" cy="1121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4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B5943-3836-4811-AF3E-76E0CA21FBF4}" type="datetime1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35296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B6671-23AE-47E5-A9EC-0B8D9594DB25}" type="datetime1">
              <a:rPr lang="es-CL" smtClean="0"/>
              <a:t>19-01-2026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30723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5B0F9-3867-48A1-A3A4-71B393235FD7}" type="datetime1">
              <a:rPr lang="es-CL" smtClean="0"/>
              <a:t>19-01-2026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7335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324F-DE26-426D-8559-C4FB1A8BBDFF}" type="datetime1">
              <a:rPr lang="es-CL" smtClean="0"/>
              <a:t>19-01-2026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2778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26F1-D04B-40D4-8A55-3638B51037B8}" type="datetime1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17113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4DA4-0FBE-4BB5-BFC2-433626838527}" type="datetime1">
              <a:rPr lang="es-CL" smtClean="0"/>
              <a:t>19-01-2026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83483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06D2-5350-4D5C-ADEA-6A29396E1B46}" type="datetime1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86067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F0C16-83DD-4E5F-A658-55C422E51997}" type="datetime1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48093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01D7229-58F0-4F29-8F14-A63882B88F79}"/>
              </a:ext>
            </a:extLst>
          </p:cNvPr>
          <p:cNvSpPr/>
          <p:nvPr userDrawn="1"/>
        </p:nvSpPr>
        <p:spPr>
          <a:xfrm>
            <a:off x="1" y="3962437"/>
            <a:ext cx="8305800" cy="2476461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29A35B-8C40-4462-A2A8-13BE20A4F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3925" y="419099"/>
            <a:ext cx="7318074" cy="3862339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effectLst>
            <a:outerShdw blurRad="279400" dist="3429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ED074-CBB0-4BA3-9192-6C5D0DB7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62" y="4514850"/>
            <a:ext cx="6905625" cy="1127125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AA8202-43B8-455E-B7C5-AA1DF32AA9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5361" y="5641975"/>
            <a:ext cx="6905625" cy="511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83677BB-12A0-446B-822A-C9AB0E216B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361" y="2319711"/>
            <a:ext cx="3533942" cy="15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FCC3E7-5E90-4AB8-A070-6E2A35691107}"/>
              </a:ext>
            </a:extLst>
          </p:cNvPr>
          <p:cNvSpPr/>
          <p:nvPr userDrawn="1"/>
        </p:nvSpPr>
        <p:spPr>
          <a:xfrm>
            <a:off x="6209579" y="402862"/>
            <a:ext cx="5335440" cy="5550264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F4CB8-A2CC-4662-9F33-1454142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E911-B7DC-46AC-A684-100FB0C1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D686-3E00-40F6-A830-1D64BBB4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1AE63-FD96-4087-90F2-36A15CC1BE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8876C2-1209-4223-A2AB-E10EF4182346}"/>
              </a:ext>
            </a:extLst>
          </p:cNvPr>
          <p:cNvCxnSpPr>
            <a:cxnSpLocks/>
          </p:cNvCxnSpPr>
          <p:nvPr userDrawn="1"/>
        </p:nvCxnSpPr>
        <p:spPr>
          <a:xfrm>
            <a:off x="724619" y="2373672"/>
            <a:ext cx="0" cy="21106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50236-5C52-4EF4-8A44-D1978A108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49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C03E2-8033-46B5-95CE-6C823843D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E62FB-2DBC-4CBC-92F8-5A0AD538C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C5B6E-AA27-4BEF-A77C-315FF83FE75C}"/>
              </a:ext>
            </a:extLst>
          </p:cNvPr>
          <p:cNvSpPr/>
          <p:nvPr userDrawn="1"/>
        </p:nvSpPr>
        <p:spPr>
          <a:xfrm>
            <a:off x="838200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67622DF-234D-4C48-8F1C-4FB6728ED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52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275258-92CC-4EDD-878B-F7B31F94F8CD}"/>
              </a:ext>
            </a:extLst>
          </p:cNvPr>
          <p:cNvSpPr/>
          <p:nvPr userDrawn="1"/>
        </p:nvSpPr>
        <p:spPr>
          <a:xfrm>
            <a:off x="4510461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A02F643-28F5-4590-9878-77CA446A83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9713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A09A49-D29A-4330-9A8C-151568C24105}"/>
              </a:ext>
            </a:extLst>
          </p:cNvPr>
          <p:cNvSpPr/>
          <p:nvPr userDrawn="1"/>
        </p:nvSpPr>
        <p:spPr>
          <a:xfrm>
            <a:off x="8181227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43C8557-39B2-400C-837B-EAF76E178C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0479" y="3158511"/>
            <a:ext cx="3172573" cy="2651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604DEF3-3111-474D-8DEE-71BAC6BC49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452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8418A3-6CC9-4FF9-937F-562F258C1A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713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1CCD676-DC19-48E3-960F-BCAA0B3E4E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0479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BB223-FE5D-4ED7-BB13-93B8E906BE0D}"/>
              </a:ext>
            </a:extLst>
          </p:cNvPr>
          <p:cNvSpPr/>
          <p:nvPr userDrawn="1"/>
        </p:nvSpPr>
        <p:spPr>
          <a:xfrm>
            <a:off x="837452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5C7B06-ABA5-422B-9545-6F195BDEB4C5}"/>
              </a:ext>
            </a:extLst>
          </p:cNvPr>
          <p:cNvSpPr/>
          <p:nvPr userDrawn="1"/>
        </p:nvSpPr>
        <p:spPr>
          <a:xfrm>
            <a:off x="4509713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AC9374-B607-4F3B-A79D-77E043C8611C}"/>
              </a:ext>
            </a:extLst>
          </p:cNvPr>
          <p:cNvSpPr/>
          <p:nvPr userDrawn="1"/>
        </p:nvSpPr>
        <p:spPr>
          <a:xfrm>
            <a:off x="8180479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5CAA40A-596E-48E3-BCD0-2C14E420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8081653-57D3-4689-853D-899D0CF4D0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DC0742-A24F-443A-AF7A-E6C5E149721D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9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4CB8-A2CC-4662-9F33-1454142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E911-B7DC-46AC-A684-100FB0C1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D686-3E00-40F6-A830-1D64BBB43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50236-5C52-4EF4-8A44-D1978A108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4A1769F-787C-4969-BA36-6CBB889C0F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6675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1) Add picture 2) Send to back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674156A-CD46-41E6-BB27-20DEB6B3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178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73EAA-DEDA-4730-B517-8E8245B3E2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A1542-CBDA-404A-AF5F-829C9F5E5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5A7999-FE21-47D7-8D53-2DB0F05EB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672"/>
            <a:ext cx="5257800" cy="211065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980F32B-57C9-446A-AD8A-D601359DF5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16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BFEDCE-875B-4B3D-A61E-3DE4776F4EB7}"/>
              </a:ext>
            </a:extLst>
          </p:cNvPr>
          <p:cNvCxnSpPr>
            <a:cxnSpLocks/>
          </p:cNvCxnSpPr>
          <p:nvPr userDrawn="1"/>
        </p:nvCxnSpPr>
        <p:spPr>
          <a:xfrm>
            <a:off x="724619" y="2373672"/>
            <a:ext cx="0" cy="21106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4E6E00D-7A6B-47A5-B9D8-A28080CAB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596720"/>
            <a:ext cx="4952999" cy="5162550"/>
          </a:xfrm>
        </p:spPr>
        <p:txBody>
          <a:bodyPr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335567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DF0C1C-C17A-46F7-A7C1-1B70D4DBE312}"/>
              </a:ext>
            </a:extLst>
          </p:cNvPr>
          <p:cNvSpPr/>
          <p:nvPr userDrawn="1"/>
        </p:nvSpPr>
        <p:spPr>
          <a:xfrm>
            <a:off x="957532" y="2760453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83112-B4F1-4129-8DAD-2B55A4EA1817}"/>
              </a:ext>
            </a:extLst>
          </p:cNvPr>
          <p:cNvSpPr/>
          <p:nvPr userDrawn="1"/>
        </p:nvSpPr>
        <p:spPr>
          <a:xfrm>
            <a:off x="6297283" y="2760453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AEE9A-58EF-465E-89AA-95EDEAFFC220}"/>
              </a:ext>
            </a:extLst>
          </p:cNvPr>
          <p:cNvSpPr/>
          <p:nvPr userDrawn="1"/>
        </p:nvSpPr>
        <p:spPr>
          <a:xfrm>
            <a:off x="957532" y="4433977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36A17-FAEB-43B5-A392-E3547DCEB1C3}"/>
              </a:ext>
            </a:extLst>
          </p:cNvPr>
          <p:cNvSpPr/>
          <p:nvPr userDrawn="1"/>
        </p:nvSpPr>
        <p:spPr>
          <a:xfrm>
            <a:off x="6297283" y="4433977"/>
            <a:ext cx="4597879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66B4FB-459F-42E0-9CC7-A90C1975E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784" y="2838450"/>
            <a:ext cx="4597879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8DDCDD-B9CB-4924-91B8-D04247362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283" y="2838450"/>
            <a:ext cx="4597879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930C1C6-BADD-4162-BC84-4E1257D1B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784" y="4529227"/>
            <a:ext cx="4597879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E23F65E-DA98-4FEB-A0FE-6C6A2C232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7283" y="4529227"/>
            <a:ext cx="4597879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1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50006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10515600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CAA63-96FA-4F5A-8355-8285BFA8FD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351088"/>
            <a:ext cx="10515601" cy="3699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77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50006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5257800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CAA63-96FA-4F5A-8355-8285BFA8FD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351088"/>
            <a:ext cx="5257800" cy="3699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8336341-E75B-4B16-8747-B30F63AB33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5571" y="500063"/>
            <a:ext cx="5058229" cy="5550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73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E740B-B93C-4F99-994E-D5D5E3D44DA9}"/>
              </a:ext>
            </a:extLst>
          </p:cNvPr>
          <p:cNvSpPr/>
          <p:nvPr userDrawn="1"/>
        </p:nvSpPr>
        <p:spPr>
          <a:xfrm>
            <a:off x="0" y="0"/>
            <a:ext cx="12192000" cy="335567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7E43-1284-4B0E-A1BC-A7B0A5A30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37336-BF8F-4948-8619-23757E7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F81521-2243-4071-8BD6-368BCCAD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40A88D-699B-4702-81A6-29AE5F333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2B8DB-E1BD-4AA2-B5E1-5EB413559FC1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DF0C1C-C17A-46F7-A7C1-1B70D4DBE312}"/>
              </a:ext>
            </a:extLst>
          </p:cNvPr>
          <p:cNvSpPr/>
          <p:nvPr userDrawn="1"/>
        </p:nvSpPr>
        <p:spPr>
          <a:xfrm>
            <a:off x="957533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AEE9A-58EF-465E-89AA-95EDEAFFC220}"/>
              </a:ext>
            </a:extLst>
          </p:cNvPr>
          <p:cNvSpPr/>
          <p:nvPr userDrawn="1"/>
        </p:nvSpPr>
        <p:spPr>
          <a:xfrm>
            <a:off x="957533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66B4FB-459F-42E0-9CC7-A90C1975E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785" y="2838450"/>
            <a:ext cx="2780755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930C1C6-BADD-4162-BC84-4E1257D1B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785" y="4529227"/>
            <a:ext cx="2780755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5C3E3-7B7A-4474-AFC1-B58108FCDD73}"/>
              </a:ext>
            </a:extLst>
          </p:cNvPr>
          <p:cNvSpPr/>
          <p:nvPr userDrawn="1"/>
        </p:nvSpPr>
        <p:spPr>
          <a:xfrm>
            <a:off x="4766037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171D30-10E9-4595-A7BB-21D86334F4C8}"/>
              </a:ext>
            </a:extLst>
          </p:cNvPr>
          <p:cNvSpPr/>
          <p:nvPr userDrawn="1"/>
        </p:nvSpPr>
        <p:spPr>
          <a:xfrm>
            <a:off x="4766037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D8C8470-4BBC-4E68-8E4A-EFC894BA5D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289" y="2838450"/>
            <a:ext cx="2780755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BD84140-1DB7-42E6-975E-C451B8BD9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65289" y="4529227"/>
            <a:ext cx="2780755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5AD1A9-B36A-46AA-8E6A-8CBFC400A444}"/>
              </a:ext>
            </a:extLst>
          </p:cNvPr>
          <p:cNvSpPr/>
          <p:nvPr userDrawn="1"/>
        </p:nvSpPr>
        <p:spPr>
          <a:xfrm>
            <a:off x="8573793" y="2760453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F669F1-C26D-4E59-9725-E5E238B4D344}"/>
              </a:ext>
            </a:extLst>
          </p:cNvPr>
          <p:cNvSpPr/>
          <p:nvPr userDrawn="1"/>
        </p:nvSpPr>
        <p:spPr>
          <a:xfrm>
            <a:off x="8573793" y="4433977"/>
            <a:ext cx="2780755" cy="1216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87D8106-3373-46A2-BCCE-9A8CC69F84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73045" y="2838450"/>
            <a:ext cx="2780755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6FD72A3-F058-4FFC-A1AA-17B88EC02E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73045" y="4529227"/>
            <a:ext cx="2780755" cy="1121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55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C03E2-8033-46B5-95CE-6C823843D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E62FB-2DBC-4CBC-92F8-5A0AD538C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C5B6E-AA27-4BEF-A77C-315FF83FE75C}"/>
              </a:ext>
            </a:extLst>
          </p:cNvPr>
          <p:cNvSpPr/>
          <p:nvPr userDrawn="1"/>
        </p:nvSpPr>
        <p:spPr>
          <a:xfrm>
            <a:off x="838200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67622DF-234D-4C48-8F1C-4FB6728ED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52" y="3158511"/>
            <a:ext cx="3172573" cy="26517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275258-92CC-4EDD-878B-F7B31F94F8CD}"/>
              </a:ext>
            </a:extLst>
          </p:cNvPr>
          <p:cNvSpPr/>
          <p:nvPr userDrawn="1"/>
        </p:nvSpPr>
        <p:spPr>
          <a:xfrm>
            <a:off x="4510461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A02F643-28F5-4590-9878-77CA446A83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9713" y="3158511"/>
            <a:ext cx="3172573" cy="26517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A09A49-D29A-4330-9A8C-151568C24105}"/>
              </a:ext>
            </a:extLst>
          </p:cNvPr>
          <p:cNvSpPr/>
          <p:nvPr userDrawn="1"/>
        </p:nvSpPr>
        <p:spPr>
          <a:xfrm>
            <a:off x="8181227" y="2471145"/>
            <a:ext cx="3172573" cy="34493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52400" dir="5040000" sx="102000" sy="102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43C8557-39B2-400C-837B-EAF76E178C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0479" y="3158511"/>
            <a:ext cx="3172573" cy="26517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604DEF3-3111-474D-8DEE-71BAC6BC49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452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8418A3-6CC9-4FF9-937F-562F258C1A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713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1CCD676-DC19-48E3-960F-BCAA0B3E4E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0479" y="2739411"/>
            <a:ext cx="3172573" cy="419100"/>
          </a:xfrm>
        </p:spPr>
        <p:txBody>
          <a:bodyPr anchor="ctr"/>
          <a:lstStyle>
            <a:lvl1pPr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BB223-FE5D-4ED7-BB13-93B8E906BE0D}"/>
              </a:ext>
            </a:extLst>
          </p:cNvPr>
          <p:cNvSpPr/>
          <p:nvPr userDrawn="1"/>
        </p:nvSpPr>
        <p:spPr>
          <a:xfrm>
            <a:off x="837452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5C7B06-ABA5-422B-9545-6F195BDEB4C5}"/>
              </a:ext>
            </a:extLst>
          </p:cNvPr>
          <p:cNvSpPr/>
          <p:nvPr userDrawn="1"/>
        </p:nvSpPr>
        <p:spPr>
          <a:xfrm>
            <a:off x="4509713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AC9374-B607-4F3B-A79D-77E043C8611C}"/>
              </a:ext>
            </a:extLst>
          </p:cNvPr>
          <p:cNvSpPr/>
          <p:nvPr userDrawn="1"/>
        </p:nvSpPr>
        <p:spPr>
          <a:xfrm>
            <a:off x="8180479" y="2471145"/>
            <a:ext cx="3172573" cy="11025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5CAA40A-596E-48E3-BCD0-2C14E420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8081653-57D3-4689-853D-899D0CF4D0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DC0742-A24F-443A-AF7A-E6C5E149721D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9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3D3EFD-7AC9-418B-9822-C6DDB9ACAED3}"/>
              </a:ext>
            </a:extLst>
          </p:cNvPr>
          <p:cNvSpPr/>
          <p:nvPr userDrawn="1"/>
        </p:nvSpPr>
        <p:spPr>
          <a:xfrm>
            <a:off x="4394200" y="2602991"/>
            <a:ext cx="3403600" cy="3277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69004C-FE8A-4A66-82CC-86FD0545CD3A}"/>
              </a:ext>
            </a:extLst>
          </p:cNvPr>
          <p:cNvSpPr/>
          <p:nvPr userDrawn="1"/>
        </p:nvSpPr>
        <p:spPr>
          <a:xfrm>
            <a:off x="8102600" y="2602991"/>
            <a:ext cx="3403600" cy="3277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74FEE-A3DC-437A-8843-6BA1EA1833BC}"/>
              </a:ext>
            </a:extLst>
          </p:cNvPr>
          <p:cNvSpPr/>
          <p:nvPr userDrawn="1"/>
        </p:nvSpPr>
        <p:spPr>
          <a:xfrm>
            <a:off x="685800" y="2602991"/>
            <a:ext cx="3403600" cy="3277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DA80CE0-EA6A-494F-9E2B-0D793D7EE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6150" y="3937000"/>
            <a:ext cx="2882900" cy="1654175"/>
          </a:xfrm>
        </p:spPr>
        <p:txBody>
          <a:bodyPr>
            <a:normAutofit/>
          </a:bodyPr>
          <a:lstStyle>
            <a:lvl1pPr algn="just">
              <a:defRPr sz="1400"/>
            </a:lvl1pPr>
            <a:lvl2pPr algn="just">
              <a:defRPr sz="1200"/>
            </a:lvl2pPr>
            <a:lvl3pPr algn="just">
              <a:defRPr sz="1100"/>
            </a:lvl3pPr>
            <a:lvl4pPr algn="just">
              <a:defRPr sz="1050"/>
            </a:lvl4pPr>
            <a:lvl5pPr algn="just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AA36FAB-ABA6-47DB-9285-3AF54F9CC5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4550" y="3937000"/>
            <a:ext cx="2882900" cy="1654175"/>
          </a:xfrm>
        </p:spPr>
        <p:txBody>
          <a:bodyPr>
            <a:normAutofit/>
          </a:bodyPr>
          <a:lstStyle>
            <a:lvl1pPr algn="just">
              <a:defRPr sz="1400"/>
            </a:lvl1pPr>
            <a:lvl2pPr algn="just">
              <a:defRPr sz="1200"/>
            </a:lvl2pPr>
            <a:lvl3pPr algn="just">
              <a:defRPr sz="1100"/>
            </a:lvl3pPr>
            <a:lvl4pPr algn="just">
              <a:defRPr sz="1050"/>
            </a:lvl4pPr>
            <a:lvl5pPr algn="just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A1B9C2C-33AA-4E22-8A07-7DACB1E9E0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2950" y="3937000"/>
            <a:ext cx="2882900" cy="1654175"/>
          </a:xfrm>
        </p:spPr>
        <p:txBody>
          <a:bodyPr>
            <a:normAutofit/>
          </a:bodyPr>
          <a:lstStyle>
            <a:lvl1pPr algn="just">
              <a:defRPr sz="1400"/>
            </a:lvl1pPr>
            <a:lvl2pPr algn="just">
              <a:defRPr sz="1200"/>
            </a:lvl2pPr>
            <a:lvl3pPr algn="just">
              <a:defRPr sz="1100"/>
            </a:lvl3pPr>
            <a:lvl4pPr algn="just">
              <a:defRPr sz="1050"/>
            </a:lvl4pPr>
            <a:lvl5pPr algn="just"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AF07F06-FEA2-4990-B731-455AC15476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2950" y="3235325"/>
            <a:ext cx="2882900" cy="545201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7026BAC-F34A-4E1B-A511-5B8D120AE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4550" y="3235325"/>
            <a:ext cx="2882900" cy="545201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B61E0A9-006D-4B07-A80E-A88B51BF5A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6150" y="3235325"/>
            <a:ext cx="2882900" cy="545201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FC447C72-25AB-4935-977D-2E79B892DD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0668E1F-8B22-4491-8A33-DB9E25F47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356350"/>
            <a:ext cx="838200" cy="365125"/>
          </a:xfrm>
        </p:spPr>
        <p:txBody>
          <a:bodyPr/>
          <a:lstStyle/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BD3DE8A-421D-4AA4-ADE1-70B993EF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2072"/>
            <a:ext cx="9625637" cy="1154532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D93CCA5-64D6-448A-B357-5694C031CC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0063"/>
            <a:ext cx="5257800" cy="439737"/>
          </a:xfrm>
        </p:spPr>
        <p:txBody>
          <a:bodyPr anchor="ctr">
            <a:normAutofit/>
          </a:bodyPr>
          <a:lstStyle>
            <a:lvl1pPr>
              <a:defRPr sz="12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DC424-62D9-4122-84E6-37974E5EEA6F}"/>
              </a:ext>
            </a:extLst>
          </p:cNvPr>
          <p:cNvCxnSpPr>
            <a:cxnSpLocks/>
          </p:cNvCxnSpPr>
          <p:nvPr userDrawn="1"/>
        </p:nvCxnSpPr>
        <p:spPr>
          <a:xfrm>
            <a:off x="724619" y="1002072"/>
            <a:ext cx="0" cy="11545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7CF8357-852C-4976-B4E6-9E38E0A02C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37118"/>
            <a:ext cx="12192000" cy="486358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1) Add picture; 2) Send to back.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C229B-655F-49AD-8EEB-59F96BB3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30500"/>
            <a:ext cx="10306052" cy="1076325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F8612A-28DB-409C-B702-535314154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9198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63396AD-C08A-4A1C-A0AE-88B916604C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62471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DEEB2F1-4AA9-4330-958D-4AC8B4C7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5744" y="6097571"/>
            <a:ext cx="3067054" cy="37147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5175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50256-935A-47B4-81BC-49AFE0258323}"/>
              </a:ext>
            </a:extLst>
          </p:cNvPr>
          <p:cNvCxnSpPr>
            <a:cxnSpLocks/>
          </p:cNvCxnSpPr>
          <p:nvPr userDrawn="1"/>
        </p:nvCxnSpPr>
        <p:spPr>
          <a:xfrm>
            <a:off x="1166812" y="3083473"/>
            <a:ext cx="0" cy="783273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8BFEC0C-86F6-4C3B-8F96-E2A439DE555A}"/>
              </a:ext>
            </a:extLst>
          </p:cNvPr>
          <p:cNvCxnSpPr>
            <a:cxnSpLocks/>
            <a:stCxn id="23" idx="4"/>
            <a:endCxn id="42" idx="4"/>
          </p:cNvCxnSpPr>
          <p:nvPr userDrawn="1"/>
        </p:nvCxnSpPr>
        <p:spPr>
          <a:xfrm rot="16200000" flipH="1">
            <a:off x="2979736" y="3196028"/>
            <a:ext cx="12700" cy="3625849"/>
          </a:xfrm>
          <a:prstGeom prst="bentConnector3">
            <a:avLst>
              <a:gd name="adj1" fmla="val 3150000"/>
            </a:avLst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4ED4DF-3A65-4191-B530-0BCB5882D5F2}"/>
              </a:ext>
            </a:extLst>
          </p:cNvPr>
          <p:cNvCxnSpPr>
            <a:cxnSpLocks/>
          </p:cNvCxnSpPr>
          <p:nvPr userDrawn="1"/>
        </p:nvCxnSpPr>
        <p:spPr>
          <a:xfrm>
            <a:off x="4792661" y="3083473"/>
            <a:ext cx="0" cy="783273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BF33B92-D463-43B6-80A8-CB50A78BA6E0}"/>
              </a:ext>
            </a:extLst>
          </p:cNvPr>
          <p:cNvCxnSpPr>
            <a:cxnSpLocks/>
          </p:cNvCxnSpPr>
          <p:nvPr userDrawn="1"/>
        </p:nvCxnSpPr>
        <p:spPr>
          <a:xfrm>
            <a:off x="8618535" y="3083473"/>
            <a:ext cx="0" cy="783273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760B97C0-F567-49A0-BBF1-E5F959EB6DA8}"/>
              </a:ext>
            </a:extLst>
          </p:cNvPr>
          <p:cNvCxnSpPr>
            <a:cxnSpLocks/>
            <a:stCxn id="38" idx="0"/>
            <a:endCxn id="43" idx="0"/>
          </p:cNvCxnSpPr>
          <p:nvPr userDrawn="1"/>
        </p:nvCxnSpPr>
        <p:spPr>
          <a:xfrm rot="5400000" flipH="1" flipV="1">
            <a:off x="6705598" y="28329"/>
            <a:ext cx="12700" cy="3825874"/>
          </a:xfrm>
          <a:prstGeom prst="bentConnector3">
            <a:avLst>
              <a:gd name="adj1" fmla="val 2625000"/>
            </a:avLst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A5D01D35-6CD2-4412-8EFE-222364174178}"/>
              </a:ext>
            </a:extLst>
          </p:cNvPr>
          <p:cNvCxnSpPr>
            <a:cxnSpLocks/>
            <a:stCxn id="44" idx="4"/>
          </p:cNvCxnSpPr>
          <p:nvPr userDrawn="1"/>
        </p:nvCxnSpPr>
        <p:spPr>
          <a:xfrm rot="16200000" flipH="1">
            <a:off x="9741886" y="3885601"/>
            <a:ext cx="667946" cy="2914649"/>
          </a:xfrm>
          <a:prstGeom prst="bentConnector2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9FE0B66-0BFB-47C3-89C3-A0D6AAC58AEE}"/>
              </a:ext>
            </a:extLst>
          </p:cNvPr>
          <p:cNvCxnSpPr>
            <a:cxnSpLocks/>
            <a:endCxn id="9" idx="0"/>
          </p:cNvCxnSpPr>
          <p:nvPr userDrawn="1"/>
        </p:nvCxnSpPr>
        <p:spPr>
          <a:xfrm>
            <a:off x="1166812" y="0"/>
            <a:ext cx="0" cy="1941266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164E62E-4685-412D-8C08-651DC4F77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3026" y="530226"/>
            <a:ext cx="9505948" cy="5825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Timeline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F6A4D2-0D48-4D3C-B8B5-4AD3B445B9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DD853-0921-47C7-B2F7-AC2F31D864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AEF307-038D-4199-B202-3FB0CB94427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5EE0B8D-B788-4C04-8F21-528B2C954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6887" y="228239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1058E92-B34E-4F18-89E6-9059CC49DA38}"/>
              </a:ext>
            </a:extLst>
          </p:cNvPr>
          <p:cNvSpPr/>
          <p:nvPr userDrawn="1"/>
        </p:nvSpPr>
        <p:spPr>
          <a:xfrm>
            <a:off x="618329" y="1941266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D467180-A438-4571-BFF9-B4CB7CF49C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66886" y="189602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441632-E174-4B33-947A-721371A4239D}"/>
              </a:ext>
            </a:extLst>
          </p:cNvPr>
          <p:cNvSpPr/>
          <p:nvPr userDrawn="1"/>
        </p:nvSpPr>
        <p:spPr>
          <a:xfrm>
            <a:off x="618329" y="3911987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EFC9211-136B-4D13-A3C5-5F3F027058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6887" y="425311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1351EA7-F901-4FCD-9753-6E83C22DD4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6886" y="386674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6E8E00A-D202-4D7A-B225-5788ACA85422}"/>
              </a:ext>
            </a:extLst>
          </p:cNvPr>
          <p:cNvSpPr/>
          <p:nvPr userDrawn="1"/>
        </p:nvSpPr>
        <p:spPr>
          <a:xfrm>
            <a:off x="4244178" y="1941266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E46B0E9-E26B-4F18-8447-2C02D61C276A}"/>
              </a:ext>
            </a:extLst>
          </p:cNvPr>
          <p:cNvSpPr/>
          <p:nvPr userDrawn="1"/>
        </p:nvSpPr>
        <p:spPr>
          <a:xfrm>
            <a:off x="4244178" y="3911987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39073C1-9251-4F7D-B0D7-62315926DF53}"/>
              </a:ext>
            </a:extLst>
          </p:cNvPr>
          <p:cNvSpPr/>
          <p:nvPr userDrawn="1"/>
        </p:nvSpPr>
        <p:spPr>
          <a:xfrm>
            <a:off x="8070052" y="1941266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BD2105A-0CDC-411D-9375-0221F1B73476}"/>
              </a:ext>
            </a:extLst>
          </p:cNvPr>
          <p:cNvSpPr/>
          <p:nvPr userDrawn="1"/>
        </p:nvSpPr>
        <p:spPr>
          <a:xfrm>
            <a:off x="8070052" y="3911987"/>
            <a:ext cx="1096966" cy="1096966"/>
          </a:xfrm>
          <a:prstGeom prst="ellipse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4BD2C154-305A-4AAE-9014-D0E6717C02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86385" y="228239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D5080076-E6BA-437F-96F7-DD7A7E619E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6384" y="189602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C02D745D-0E07-4271-98D6-8ABB298577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86385" y="425311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435BBE20-38A8-432A-8C77-18413AD6F3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6384" y="386674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F0F23C2-911D-472F-8B50-9A5DCBB778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18609" y="228239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BF5930BD-1643-4288-BA12-FBEFDD6B2D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8608" y="189602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78DCE342-6A63-433E-969E-3372F96E8C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8609" y="4253114"/>
            <a:ext cx="2314575" cy="801078"/>
          </a:xfrm>
        </p:spPr>
        <p:txBody>
          <a:bodyPr anchor="t">
            <a:normAutofit/>
          </a:bodyPr>
          <a:lstStyle>
            <a:lvl1pPr algn="l">
              <a:defRPr sz="1000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C6AEDD26-3236-4EC5-823F-2CC7E54DD85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8608" y="3866745"/>
            <a:ext cx="2314575" cy="3863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7854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DC025-6023-4ED3-A228-41444357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48062-DB8D-4BD3-ACB3-58B772939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8083"/>
            <a:ext cx="10515600" cy="490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6A58A-81F5-4695-9074-9B60CA600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9F9D-83DF-489B-AA8A-DB1E26513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ABC559-D27A-4221-98B7-0489CE10CD25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42604" y="6036527"/>
            <a:ext cx="1586196" cy="6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851" r:id="rId12"/>
    <p:sldLayoutId id="2147483852" r:id="rId13"/>
    <p:sldLayoutId id="2147483853" r:id="rId14"/>
    <p:sldLayoutId id="2147483694" r:id="rId15"/>
    <p:sldLayoutId id="2147483695" r:id="rId16"/>
    <p:sldLayoutId id="2147483696" r:id="rId17"/>
    <p:sldLayoutId id="2147483854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4" r:id="rId24"/>
    <p:sldLayoutId id="2147483705" r:id="rId25"/>
    <p:sldLayoutId id="2147483706" r:id="rId26"/>
    <p:sldLayoutId id="2147483708" r:id="rId27"/>
    <p:sldLayoutId id="2147483850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DC025-6023-4ED3-A228-41444357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48062-DB8D-4BD3-ACB3-58B772939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8083"/>
            <a:ext cx="10515600" cy="490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6A58A-81F5-4695-9074-9B60CA600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9F9D-83DF-489B-AA8A-DB1E26513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ABC559-D27A-4221-98B7-0489CE10CD2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42604" y="6036527"/>
            <a:ext cx="1586196" cy="6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8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DC025-6023-4ED3-A228-41444357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48062-DB8D-4BD3-ACB3-58B772939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8083"/>
            <a:ext cx="10515600" cy="490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6A58A-81F5-4695-9074-9B60CA600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9F9D-83DF-489B-AA8A-DB1E26513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ABC559-D27A-4221-98B7-0489CE10CD2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2604" y="6036527"/>
            <a:ext cx="1586196" cy="6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049492-255A-7CB5-46EC-26ABC841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6C7373-EADF-03A6-BDB4-151804F90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74B542-6120-1991-415D-9B18D12E09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B78C6-0A5F-4651-9204-5BFB0C2494A2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DD201-D502-955C-8694-9C8C7D8A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08E59-E0CC-9C60-83A7-CAF330240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C5437-9D86-41D8-ADEA-996905A1C09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419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78F34F-15CB-9204-CDEE-A16B6A47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0BEA8A-806B-DAE8-311E-381D24899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E833E7-EDA3-6E16-55A0-B2332FA66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AF3C20-E3DD-4390-A8D5-0DF7730C83AC}" type="datetimeFigureOut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289767-2617-89CE-2260-F5BDB28F5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301C26-716B-CE71-45E1-90999BF2A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9142B1-1AA4-449F-B4CE-987FC87D45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50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 userDrawn="1"/>
        </p:nvCxnSpPr>
        <p:spPr>
          <a:xfrm>
            <a:off x="211106" y="3630886"/>
            <a:ext cx="11388718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0" name="CuadroTexto 9"/>
          <p:cNvSpPr txBox="1"/>
          <p:nvPr userDrawn="1"/>
        </p:nvSpPr>
        <p:spPr>
          <a:xfrm>
            <a:off x="211106" y="3809185"/>
            <a:ext cx="2934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000">
                <a:solidFill>
                  <a:prstClr val="white"/>
                </a:solidFill>
                <a:latin typeface="Impact" panose="020B0806030902050204" pitchFamily="34" charset="0"/>
              </a:rPr>
              <a:t>Dirección General </a:t>
            </a:r>
          </a:p>
          <a:p>
            <a:pPr>
              <a:defRPr/>
            </a:pPr>
            <a:r>
              <a:rPr lang="es-ES_tradnl" sz="2000">
                <a:solidFill>
                  <a:prstClr val="white"/>
                </a:solidFill>
                <a:latin typeface="Impact" panose="020B0806030902050204" pitchFamily="34" charset="0"/>
              </a:rPr>
              <a:t>de Admisión y Difusión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5" b="40558"/>
          <a:stretch/>
        </p:blipFill>
        <p:spPr>
          <a:xfrm>
            <a:off x="0" y="0"/>
            <a:ext cx="12192000" cy="10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0D0B-A4B8-4570-AC79-611AB4AB65CC}" type="datetime1">
              <a:rPr lang="es-CL" smtClean="0"/>
              <a:t>19-01-2026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DIRECCION DE MATRICULA Y GESTION DE FINANCIAMIENTO (DMGF)</a:t>
            </a:r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E4E50-1CCC-40F0-A5D2-E94E706CC2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997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DC025-6023-4ED3-A228-41444357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48062-DB8D-4BD3-ACB3-58B772939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8083"/>
            <a:ext cx="10515600" cy="490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6A58A-81F5-4695-9074-9B60CA600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9F9D-83DF-489B-AA8A-DB1E26513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3195-73B8-43E8-B5D9-261C00E2602C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ABC559-D27A-4221-98B7-0489CE10CD25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242604" y="6036527"/>
            <a:ext cx="1586196" cy="6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1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  <p:sldLayoutId id="2147483879" r:id="rId24"/>
    <p:sldLayoutId id="2147483880" r:id="rId25"/>
    <p:sldLayoutId id="2147483881" r:id="rId26"/>
    <p:sldLayoutId id="2147483882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3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jpeg"/><Relationship Id="rId19" Type="http://schemas.openxmlformats.org/officeDocument/2006/relationships/image" Target="../media/image12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2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diagramData" Target="../diagrams/data3.xml"/><Relationship Id="rId21" Type="http://schemas.openxmlformats.org/officeDocument/2006/relationships/image" Target="../media/image97.png"/><Relationship Id="rId7" Type="http://schemas.microsoft.com/office/2007/relationships/diagramDrawing" Target="../diagrams/drawing3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83.jpe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87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2.pn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www.unab.cl/servicioestudiante/canalesdeatencionsae/" TargetMode="External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83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2.png"/><Relationship Id="rId4" Type="http://schemas.openxmlformats.org/officeDocument/2006/relationships/hyperlink" Target="mailto:denuncias@unab.c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2.png"/><Relationship Id="rId4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9.png"/><Relationship Id="rId5" Type="http://schemas.openxmlformats.org/officeDocument/2006/relationships/image" Target="../media/image12.png"/><Relationship Id="rId4" Type="http://schemas.openxmlformats.org/officeDocument/2006/relationships/hyperlink" Target="https://acortar.link/NKRuI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1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3.png"/><Relationship Id="rId5" Type="http://schemas.openxmlformats.org/officeDocument/2006/relationships/image" Target="../media/image12.png"/><Relationship Id="rId10" Type="http://schemas.openxmlformats.org/officeDocument/2006/relationships/image" Target="../media/image137.svg"/><Relationship Id="rId4" Type="http://schemas.openxmlformats.org/officeDocument/2006/relationships/image" Target="../media/image83.jpeg"/><Relationship Id="rId9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Relationship Id="rId9" Type="http://schemas.openxmlformats.org/officeDocument/2006/relationships/image" Target="../media/image1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5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gmorgado@unab.cl" TargetMode="External"/><Relationship Id="rId5" Type="http://schemas.openxmlformats.org/officeDocument/2006/relationships/hyperlink" Target="mailto:claudio.osses@unab.cl" TargetMode="External"/><Relationship Id="rId4" Type="http://schemas.openxmlformats.org/officeDocument/2006/relationships/image" Target="../media/image5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png"/><Relationship Id="rId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.olivares@unab.cl" TargetMode="External"/><Relationship Id="rId2" Type="http://schemas.openxmlformats.org/officeDocument/2006/relationships/hyperlink" Target="mailto:guido.carvajal@unab.c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fen.ec@unab.cl" TargetMode="External"/><Relationship Id="rId13" Type="http://schemas.openxmlformats.org/officeDocument/2006/relationships/hyperlink" Target="mailto:psalazar@unab.cl" TargetMode="External"/><Relationship Id="rId3" Type="http://schemas.openxmlformats.org/officeDocument/2006/relationships/image" Target="../media/image49.png"/><Relationship Id="rId7" Type="http://schemas.openxmlformats.org/officeDocument/2006/relationships/hyperlink" Target="mailto:camila.pereira@unab.cl" TargetMode="External"/><Relationship Id="rId12" Type="http://schemas.openxmlformats.org/officeDocument/2006/relationships/hyperlink" Target="mailto:postgrado.fen02@unab.c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lexandra.fuentes@unab.cl" TargetMode="External"/><Relationship Id="rId11" Type="http://schemas.openxmlformats.org/officeDocument/2006/relationships/hyperlink" Target="mailto:postgrado.fen01@unab.cl" TargetMode="External"/><Relationship Id="rId5" Type="http://schemas.openxmlformats.org/officeDocument/2006/relationships/image" Target="../media/image146.png"/><Relationship Id="rId10" Type="http://schemas.openxmlformats.org/officeDocument/2006/relationships/hyperlink" Target="mailto:katherin.luna@unab.cl" TargetMode="External"/><Relationship Id="rId4" Type="http://schemas.openxmlformats.org/officeDocument/2006/relationships/image" Target="../media/image50.svg"/><Relationship Id="rId9" Type="http://schemas.openxmlformats.org/officeDocument/2006/relationships/hyperlink" Target="mailto:ivette.echegoyen@unab.cl" TargetMode="External"/><Relationship Id="rId1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9.png"/><Relationship Id="rId21" Type="http://schemas.openxmlformats.org/officeDocument/2006/relationships/image" Target="../media/image3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5" Type="http://schemas.openxmlformats.org/officeDocument/2006/relationships/image" Target="../media/image3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5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5" Type="http://schemas.openxmlformats.org/officeDocument/2006/relationships/diagramData" Target="../diagrams/data1.xml"/><Relationship Id="rId15" Type="http://schemas.openxmlformats.org/officeDocument/2006/relationships/image" Target="../media/image26.jpeg"/><Relationship Id="rId23" Type="http://schemas.openxmlformats.org/officeDocument/2006/relationships/image" Target="../media/image34.svg"/><Relationship Id="rId28" Type="http://schemas.openxmlformats.org/officeDocument/2006/relationships/image" Target="../media/image1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microsoft.com/office/2007/relationships/diagramDrawing" Target="../diagrams/drawing1.xml"/><Relationship Id="rId14" Type="http://schemas.openxmlformats.org/officeDocument/2006/relationships/image" Target="../media/image25.svg"/><Relationship Id="rId22" Type="http://schemas.openxmlformats.org/officeDocument/2006/relationships/image" Target="../media/image33.png"/><Relationship Id="rId27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ternacionalizacion">
            <a:extLst>
              <a:ext uri="{FF2B5EF4-FFF2-40B4-BE49-F238E27FC236}">
                <a16:creationId xmlns:a16="http://schemas.microsoft.com/office/drawing/2014/main" id="{E41C32DD-DAF3-477F-A914-2DAFE96E375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r="98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C5AE91-938A-4718-92D1-8684C6849A7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C8DBBB-3D6F-4CF9-9260-936DE307026F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accent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16D018-F316-4717-935C-382527D9A446}"/>
                </a:ext>
              </a:extLst>
            </p:cNvPr>
            <p:cNvSpPr/>
            <p:nvPr/>
          </p:nvSpPr>
          <p:spPr>
            <a:xfrm>
              <a:off x="0" y="0"/>
              <a:ext cx="4034971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</p:grpSp>
      <p:pic>
        <p:nvPicPr>
          <p:cNvPr id="1026" name="Imagen 4">
            <a:extLst>
              <a:ext uri="{FF2B5EF4-FFF2-40B4-BE49-F238E27FC236}">
                <a16:creationId xmlns:a16="http://schemas.microsoft.com/office/drawing/2014/main" id="{19C670D9-AD53-B192-B49B-0B361996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6" y="3152115"/>
            <a:ext cx="3615298" cy="12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60417-C6D7-4348-94AF-5CCCF7A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811" y="3210121"/>
            <a:ext cx="7639353" cy="1095126"/>
          </a:xfrm>
        </p:spPr>
        <p:txBody>
          <a:bodyPr>
            <a:normAutofit fontScale="90000"/>
          </a:bodyPr>
          <a:lstStyle/>
          <a:p>
            <a:r>
              <a:rPr lang="es-CL"/>
              <a:t>Capacitación Nuevo Modelo de Gestión GOA en CRM</a:t>
            </a:r>
            <a:endParaRPr lang="es-CL">
              <a:cs typeface="Poppi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B581E-FC0C-48F4-BFBD-11B3D34675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39304" y="4366173"/>
            <a:ext cx="6868886" cy="6158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Enero</a:t>
            </a:r>
            <a:r>
              <a:rPr lang="en-US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3251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A1998-3EFE-28AA-37D8-A3F62D419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D7B835C-9885-82DF-9EC4-50D4C54B8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82" y="1277263"/>
            <a:ext cx="685800" cy="98107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D44F64A-04CE-4F65-0711-5D9506923117}"/>
              </a:ext>
            </a:extLst>
          </p:cNvPr>
          <p:cNvSpPr/>
          <p:nvPr/>
        </p:nvSpPr>
        <p:spPr>
          <a:xfrm>
            <a:off x="0" y="5722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F067C5-E2EA-9B08-2B2D-D31FC7ED3D03}"/>
              </a:ext>
            </a:extLst>
          </p:cNvPr>
          <p:cNvSpPr/>
          <p:nvPr/>
        </p:nvSpPr>
        <p:spPr>
          <a:xfrm>
            <a:off x="0" y="1011464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365E0C94-E506-262C-9863-7B613225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2800" b="0" dirty="0">
                <a:solidFill>
                  <a:schemeClr val="bg1"/>
                </a:solidFill>
                <a:latin typeface="Impact" panose="020B0806030902050204" pitchFamily="34" charset="0"/>
              </a:rPr>
              <a:t>Estructura de los Equipos GOA Ciencias de la Rehabilitación en CRM</a:t>
            </a:r>
            <a:endParaRPr lang="es-CL" sz="2800" b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468F7F-5388-E990-5095-F107B65B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24544C70-9832-C168-716F-DA7B3EDE1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26229"/>
              </p:ext>
            </p:extLst>
          </p:nvPr>
        </p:nvGraphicFramePr>
        <p:xfrm>
          <a:off x="690281" y="3491036"/>
          <a:ext cx="9454693" cy="603584"/>
        </p:xfrm>
        <a:graphic>
          <a:graphicData uri="http://schemas.openxmlformats.org/drawingml/2006/table">
            <a:tbl>
              <a:tblPr/>
              <a:tblGrid>
                <a:gridCol w="9454693">
                  <a:extLst>
                    <a:ext uri="{9D8B030D-6E8A-4147-A177-3AD203B41FA5}">
                      <a16:colId xmlns:a16="http://schemas.microsoft.com/office/drawing/2014/main" val="2394267158"/>
                    </a:ext>
                  </a:extLst>
                </a:gridCol>
              </a:tblGrid>
              <a:tr h="576925">
                <a:tc>
                  <a:txBody>
                    <a:bodyPr/>
                    <a:lstStyle/>
                    <a:p>
                      <a:pPr marL="0" marR="0" lvl="0" indent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C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Equipo de D</a:t>
                      </a:r>
                      <a:r>
                        <a:rPr kumimoji="0" lang="es-C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irectores  tendrán Rol para aprobar y rechazar solicitudes desde CRM. (Homologación, Convalidaciones, 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Solicitud matrícula fuera de plazo y  continuidad de estudio</a:t>
                      </a:r>
                      <a:r>
                        <a:rPr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s-E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</a:rPr>
                        <a:t>*</a:t>
                      </a:r>
                      <a:r>
                        <a:rPr lang="es-E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</a:rPr>
                        <a:t>fuera de plazo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)</a:t>
                      </a:r>
                      <a:endParaRPr kumimoji="0" 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 Narrow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C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1717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224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053359"/>
                  </a:ext>
                </a:extLst>
              </a:tr>
            </a:tbl>
          </a:graphicData>
        </a:graphic>
      </p:graphicFrame>
      <p:pic>
        <p:nvPicPr>
          <p:cNvPr id="24" name="Gráfico 23" descr="Usuarios con relleno sólido">
            <a:extLst>
              <a:ext uri="{FF2B5EF4-FFF2-40B4-BE49-F238E27FC236}">
                <a16:creationId xmlns:a16="http://schemas.microsoft.com/office/drawing/2014/main" id="{3B454113-9688-7F9B-710E-3CC735803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8152" y="1405775"/>
            <a:ext cx="1000018" cy="100001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36B90D8-61E6-F71D-B8ED-20C5E32A2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746837"/>
              </p:ext>
            </p:extLst>
          </p:nvPr>
        </p:nvGraphicFramePr>
        <p:xfrm>
          <a:off x="690281" y="4199201"/>
          <a:ext cx="9795859" cy="1562494"/>
        </p:xfrm>
        <a:graphic>
          <a:graphicData uri="http://schemas.openxmlformats.org/drawingml/2006/table">
            <a:tbl>
              <a:tblPr/>
              <a:tblGrid>
                <a:gridCol w="2962322">
                  <a:extLst>
                    <a:ext uri="{9D8B030D-6E8A-4147-A177-3AD203B41FA5}">
                      <a16:colId xmlns:a16="http://schemas.microsoft.com/office/drawing/2014/main" val="2909938016"/>
                    </a:ext>
                  </a:extLst>
                </a:gridCol>
                <a:gridCol w="1532849">
                  <a:extLst>
                    <a:ext uri="{9D8B030D-6E8A-4147-A177-3AD203B41FA5}">
                      <a16:colId xmlns:a16="http://schemas.microsoft.com/office/drawing/2014/main" val="1038930186"/>
                    </a:ext>
                  </a:extLst>
                </a:gridCol>
                <a:gridCol w="1945635">
                  <a:extLst>
                    <a:ext uri="{9D8B030D-6E8A-4147-A177-3AD203B41FA5}">
                      <a16:colId xmlns:a16="http://schemas.microsoft.com/office/drawing/2014/main" val="4048069501"/>
                    </a:ext>
                  </a:extLst>
                </a:gridCol>
                <a:gridCol w="1402614">
                  <a:extLst>
                    <a:ext uri="{9D8B030D-6E8A-4147-A177-3AD203B41FA5}">
                      <a16:colId xmlns:a16="http://schemas.microsoft.com/office/drawing/2014/main" val="464011241"/>
                    </a:ext>
                  </a:extLst>
                </a:gridCol>
                <a:gridCol w="837252">
                  <a:extLst>
                    <a:ext uri="{9D8B030D-6E8A-4147-A177-3AD203B41FA5}">
                      <a16:colId xmlns:a16="http://schemas.microsoft.com/office/drawing/2014/main" val="2188546038"/>
                    </a:ext>
                  </a:extLst>
                </a:gridCol>
                <a:gridCol w="1115187">
                  <a:extLst>
                    <a:ext uri="{9D8B030D-6E8A-4147-A177-3AD203B41FA5}">
                      <a16:colId xmlns:a16="http://schemas.microsoft.com/office/drawing/2014/main" val="1363202588"/>
                    </a:ext>
                  </a:extLst>
                </a:gridCol>
              </a:tblGrid>
              <a:tr h="11194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Director/a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Programa</a:t>
                      </a:r>
                      <a:endParaRPr lang="es-CL" sz="1100" b="1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Campus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Código Programa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Jornada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Formato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485547"/>
                  </a:ext>
                </a:extLst>
              </a:tr>
              <a:tr h="2589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CAROLA CABEZAS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Fonoaudiología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CASONA LAS CONDES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UNAB19750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DIURNO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PRESENCIAL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492760"/>
                  </a:ext>
                </a:extLst>
              </a:tr>
              <a:tr h="192726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MARCELO ESPER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Terapia Ocupacional 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CASONA LAS CONDES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UNAB19850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DIURNO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PRESENCIAL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547491"/>
                  </a:ext>
                </a:extLst>
              </a:tr>
              <a:tr h="192726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LIDIA CASTILLO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Kinesiología 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CASONA LAS CONDES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UNAB19300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DIURNO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PRESENCIAL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490018"/>
                  </a:ext>
                </a:extLst>
              </a:tr>
              <a:tr h="179476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YOLANDA MALDONADO / GONZALO GALLARDO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Fonoaudiología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CONCEPCIÓN/VIÑA DEL MAR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UNAB19750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DIURNO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PRESENCIAL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024121"/>
                  </a:ext>
                </a:extLst>
              </a:tr>
              <a:tr h="179476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MARCELO ESPER / CAROLINE LANDEROS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Terapia Ocupacional 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CONCEPCIÓN/VIÑA DEL MAR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UNAB19850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DIURNO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PRESENCIAL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78669"/>
                  </a:ext>
                </a:extLst>
              </a:tr>
              <a:tr h="192726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LUIS GOMEZ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Kinesiología 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CONCEPCIÓN/VIÑA DEL MAR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UNAB19300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DIURNO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PRESENCIAL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89007"/>
                  </a:ext>
                </a:extLst>
              </a:tr>
              <a:tr h="192726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CINTHIA NUÑEZ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Fonoaudiología Advance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ONLINE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UNAB39755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Advance 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ON LINE</a:t>
                      </a:r>
                    </a:p>
                  </a:txBody>
                  <a:tcPr marL="6023" marR="6023" marT="6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411631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D302212E-6EDD-48D9-B117-3CB417826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287856"/>
              </p:ext>
            </p:extLst>
          </p:nvPr>
        </p:nvGraphicFramePr>
        <p:xfrm>
          <a:off x="690281" y="1493809"/>
          <a:ext cx="9283693" cy="1568450"/>
        </p:xfrm>
        <a:graphic>
          <a:graphicData uri="http://schemas.openxmlformats.org/drawingml/2006/table">
            <a:tbl>
              <a:tblPr/>
              <a:tblGrid>
                <a:gridCol w="1817249">
                  <a:extLst>
                    <a:ext uri="{9D8B030D-6E8A-4147-A177-3AD203B41FA5}">
                      <a16:colId xmlns:a16="http://schemas.microsoft.com/office/drawing/2014/main" val="374930684"/>
                    </a:ext>
                  </a:extLst>
                </a:gridCol>
                <a:gridCol w="1428797">
                  <a:extLst>
                    <a:ext uri="{9D8B030D-6E8A-4147-A177-3AD203B41FA5}">
                      <a16:colId xmlns:a16="http://schemas.microsoft.com/office/drawing/2014/main" val="639362262"/>
                    </a:ext>
                  </a:extLst>
                </a:gridCol>
                <a:gridCol w="1634914">
                  <a:extLst>
                    <a:ext uri="{9D8B030D-6E8A-4147-A177-3AD203B41FA5}">
                      <a16:colId xmlns:a16="http://schemas.microsoft.com/office/drawing/2014/main" val="4062638167"/>
                    </a:ext>
                  </a:extLst>
                </a:gridCol>
                <a:gridCol w="1185119">
                  <a:extLst>
                    <a:ext uri="{9D8B030D-6E8A-4147-A177-3AD203B41FA5}">
                      <a16:colId xmlns:a16="http://schemas.microsoft.com/office/drawing/2014/main" val="428939773"/>
                    </a:ext>
                  </a:extLst>
                </a:gridCol>
                <a:gridCol w="1473241">
                  <a:extLst>
                    <a:ext uri="{9D8B030D-6E8A-4147-A177-3AD203B41FA5}">
                      <a16:colId xmlns:a16="http://schemas.microsoft.com/office/drawing/2014/main" val="4163534815"/>
                    </a:ext>
                  </a:extLst>
                </a:gridCol>
                <a:gridCol w="716436">
                  <a:extLst>
                    <a:ext uri="{9D8B030D-6E8A-4147-A177-3AD203B41FA5}">
                      <a16:colId xmlns:a16="http://schemas.microsoft.com/office/drawing/2014/main" val="1095225737"/>
                    </a:ext>
                  </a:extLst>
                </a:gridCol>
                <a:gridCol w="1027937">
                  <a:extLst>
                    <a:ext uri="{9D8B030D-6E8A-4147-A177-3AD203B41FA5}">
                      <a16:colId xmlns:a16="http://schemas.microsoft.com/office/drawing/2014/main" val="199182007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Nombre Equipo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Unidad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Responsable GOA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Campus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Programa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Jornada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Formato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78671"/>
                  </a:ext>
                </a:extLst>
              </a:tr>
              <a:tr h="184150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EQUIPO GOA REHABILITACIÓN SANTIAGO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GOA REHABILITACIÓN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Constanza Latorre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Casona Las Condes 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b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Todas los programas</a:t>
                      </a:r>
                    </a:p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Diurno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Presencial  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281903"/>
                  </a:ext>
                </a:extLst>
              </a:tr>
              <a:tr h="4064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Francisca Mansilla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355627"/>
                  </a:ext>
                </a:extLst>
              </a:tr>
              <a:tr h="184150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EQUIPO GOA REHABILITACIÓN CONCEPCIÓN -VIÑA DEL MAR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GOA REHABILITACIÓN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Claudio Inostroza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Concepción, Viña del Mar y Online 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Todas los programas</a:t>
                      </a:r>
                    </a:p>
                    <a:p>
                      <a:pPr algn="ctr" fontAlgn="b">
                        <a:buNone/>
                      </a:pP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Diurno y </a:t>
                      </a:r>
                      <a:r>
                        <a:rPr lang="es-C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Advance</a:t>
                      </a: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Presencial  y Online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752866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Lorena Carmona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500741"/>
                  </a:ext>
                </a:extLst>
              </a:tr>
              <a:tr h="4254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Marco Venegas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972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51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367A6-6D95-8952-50D4-89F709840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7B3C4DF-F3A4-4DB2-2121-3D0F9CAB2C6B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196AFFE-4120-A15A-0B94-18AD1F217DBC}"/>
              </a:ext>
            </a:extLst>
          </p:cNvPr>
          <p:cNvSpPr/>
          <p:nvPr/>
        </p:nvSpPr>
        <p:spPr>
          <a:xfrm>
            <a:off x="0" y="982875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>
                <a:solidFill>
                  <a:schemeClr val="bg1"/>
                </a:solidFill>
              </a:rPr>
              <a:t>Alcance del Piloto </a:t>
            </a: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464614CB-AB52-98CB-04A7-4E5EA2DD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909" y="-30137"/>
            <a:ext cx="12099621" cy="1154532"/>
          </a:xfrm>
        </p:spPr>
        <p:txBody>
          <a:bodyPr>
            <a:normAutofit/>
          </a:bodyPr>
          <a:lstStyle/>
          <a:p>
            <a:r>
              <a:rPr lang="es-ES" sz="3200" b="0">
                <a:solidFill>
                  <a:schemeClr val="bg1"/>
                </a:solidFill>
                <a:latin typeface="Impact" panose="020B0806030902050204" pitchFamily="34" charset="0"/>
              </a:rPr>
              <a:t>Estructura de los Equipos en CRM: Proceso de Convalidaciones </a:t>
            </a:r>
            <a:endParaRPr lang="es-CL" sz="3200" b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A7E210-2514-7E09-2120-1228B7EC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B8701B6B-4074-5D27-A9C7-C8419116D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6645" y="5545667"/>
            <a:ext cx="914400" cy="914400"/>
          </a:xfrm>
          <a:prstGeom prst="rect">
            <a:avLst/>
          </a:prstGeom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EDBDF59D-2C06-3199-A73A-884C3E5DC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340413"/>
              </p:ext>
            </p:extLst>
          </p:nvPr>
        </p:nvGraphicFramePr>
        <p:xfrm>
          <a:off x="6301742" y="4204613"/>
          <a:ext cx="2768600" cy="1746885"/>
        </p:xfrm>
        <a:graphic>
          <a:graphicData uri="http://schemas.openxmlformats.org/drawingml/2006/table">
            <a:tbl>
              <a:tblPr/>
              <a:tblGrid>
                <a:gridCol w="2768600">
                  <a:extLst>
                    <a:ext uri="{9D8B030D-6E8A-4147-A177-3AD203B41FA5}">
                      <a16:colId xmlns:a16="http://schemas.microsoft.com/office/drawing/2014/main" val="29749930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Equipo Departamento Formación General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114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Angel Ovando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029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Claudia Arellano Fuentes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070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Consuelo del Pilar Martinez Moya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9730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Fabián Andrés Pérez Pérez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5270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Fabian Patricio Guajardo </a:t>
                      </a:r>
                      <a:r>
                        <a:rPr lang="es-C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Mañan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9846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Paula Loreto Magdalena Acuña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6797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Ruth Marcela Espinosa Sarmiento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519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Daniela Macaya Parada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597483"/>
                  </a:ext>
                </a:extLst>
              </a:tr>
            </a:tbl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7F600179-737E-AD97-5E52-F2F6911BE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" y="1409619"/>
            <a:ext cx="704850" cy="107632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787A1E1-17E8-D5F9-B3B9-DD240139BFD6}"/>
              </a:ext>
            </a:extLst>
          </p:cNvPr>
          <p:cNvSpPr txBox="1"/>
          <p:nvPr/>
        </p:nvSpPr>
        <p:spPr>
          <a:xfrm>
            <a:off x="252016" y="1233825"/>
            <a:ext cx="6150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400" b="1"/>
              <a:t>Alcance del Piloto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7236B3B-7987-5AB6-1498-66F434F01825}"/>
              </a:ext>
            </a:extLst>
          </p:cNvPr>
          <p:cNvSpPr txBox="1"/>
          <p:nvPr/>
        </p:nvSpPr>
        <p:spPr>
          <a:xfrm>
            <a:off x="262591" y="3667908"/>
            <a:ext cx="1138845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1600" b="1" dirty="0"/>
              <a:t>El Equipo de Servicios Académicos deberán derivar a los siguientes Equipos para solicitar evaluar asignaturas de departamento: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7CAD10-1286-0965-A56E-089A485B12FF}"/>
              </a:ext>
            </a:extLst>
          </p:cNvPr>
          <p:cNvSpPr txBox="1"/>
          <p:nvPr/>
        </p:nvSpPr>
        <p:spPr>
          <a:xfrm>
            <a:off x="6226190" y="6149649"/>
            <a:ext cx="4264096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t"/>
            <a:r>
              <a:rPr lang="es-ES" sz="900" b="0" i="0" u="none" strike="noStrike" dirty="0">
                <a:solidFill>
                  <a:srgbClr val="000000"/>
                </a:solidFill>
                <a:effectLst/>
                <a:latin typeface="Aptos Narrow"/>
              </a:rPr>
              <a:t>*</a:t>
            </a:r>
            <a:r>
              <a:rPr lang="es-ES" sz="900" dirty="0">
                <a:solidFill>
                  <a:srgbClr val="000000"/>
                </a:solidFill>
                <a:latin typeface="Aptos Narrow"/>
              </a:rPr>
              <a:t>Pendiente envío de reestructuración</a:t>
            </a:r>
            <a:r>
              <a:rPr lang="es-ES" sz="900" b="0" i="0" u="none" strike="noStrike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s-ES" sz="900" dirty="0">
                <a:solidFill>
                  <a:srgbClr val="000000"/>
                </a:solidFill>
                <a:latin typeface="Aptos Narrow"/>
              </a:rPr>
              <a:t>Equipos</a:t>
            </a:r>
            <a:r>
              <a:rPr lang="es-ES" sz="900" b="0" i="0" u="none" strike="noStrike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s-ES" sz="900" dirty="0">
                <a:solidFill>
                  <a:srgbClr val="000000"/>
                </a:solidFill>
                <a:latin typeface="Aptos Narrow"/>
              </a:rPr>
              <a:t>de Formación General por sede.  </a:t>
            </a:r>
            <a:endParaRPr lang="es-CL" sz="900" b="0" i="0" u="none" strike="noStrike" dirty="0">
              <a:solidFill>
                <a:srgbClr val="000000"/>
              </a:solidFill>
              <a:effectLst/>
              <a:latin typeface="Aptos Narrow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7219993-2C4A-1A51-A88E-ACD8359F2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12108"/>
              </p:ext>
            </p:extLst>
          </p:nvPr>
        </p:nvGraphicFramePr>
        <p:xfrm>
          <a:off x="2708975" y="4185900"/>
          <a:ext cx="3034600" cy="1438275"/>
        </p:xfrm>
        <a:graphic>
          <a:graphicData uri="http://schemas.openxmlformats.org/drawingml/2006/table">
            <a:tbl>
              <a:tblPr/>
              <a:tblGrid>
                <a:gridCol w="3034600">
                  <a:extLst>
                    <a:ext uri="{9D8B030D-6E8A-4147-A177-3AD203B41FA5}">
                      <a16:colId xmlns:a16="http://schemas.microsoft.com/office/drawing/2014/main" val="4120607174"/>
                    </a:ext>
                  </a:extLst>
                </a:gridCol>
              </a:tblGrid>
              <a:tr h="1459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Equipo GOA Ciencias Exactas (Física, Química y Matemáticas)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958802"/>
                  </a:ext>
                </a:extLst>
              </a:tr>
              <a:tr h="764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Alejandro Llanquihuen Martínez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52717"/>
                  </a:ext>
                </a:extLst>
              </a:tr>
              <a:tr h="6951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Dina del Rosario Lecaros Hernandez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559218"/>
                  </a:ext>
                </a:extLst>
              </a:tr>
              <a:tr h="6951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Javier Eduardo Calderon Vasquez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531740"/>
                  </a:ext>
                </a:extLst>
              </a:tr>
              <a:tr h="6951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Rodrigo Vergara Rojas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045257"/>
                  </a:ext>
                </a:extLst>
              </a:tr>
              <a:tr h="843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Víctor Camilo Cepeda Liendo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02808"/>
                  </a:ext>
                </a:extLst>
              </a:tr>
              <a:tr h="6951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Patricia Pereira 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616596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657BB01-674F-D04C-A727-B07AD9AD3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969398"/>
              </p:ext>
            </p:extLst>
          </p:nvPr>
        </p:nvGraphicFramePr>
        <p:xfrm>
          <a:off x="678730" y="1579563"/>
          <a:ext cx="7989021" cy="1964690"/>
        </p:xfrm>
        <a:graphic>
          <a:graphicData uri="http://schemas.openxmlformats.org/drawingml/2006/table">
            <a:tbl>
              <a:tblPr/>
              <a:tblGrid>
                <a:gridCol w="1753385">
                  <a:extLst>
                    <a:ext uri="{9D8B030D-6E8A-4147-A177-3AD203B41FA5}">
                      <a16:colId xmlns:a16="http://schemas.microsoft.com/office/drawing/2014/main" val="2926340660"/>
                    </a:ext>
                  </a:extLst>
                </a:gridCol>
                <a:gridCol w="1178351">
                  <a:extLst>
                    <a:ext uri="{9D8B030D-6E8A-4147-A177-3AD203B41FA5}">
                      <a16:colId xmlns:a16="http://schemas.microsoft.com/office/drawing/2014/main" val="3892847421"/>
                    </a:ext>
                  </a:extLst>
                </a:gridCol>
                <a:gridCol w="2630078">
                  <a:extLst>
                    <a:ext uri="{9D8B030D-6E8A-4147-A177-3AD203B41FA5}">
                      <a16:colId xmlns:a16="http://schemas.microsoft.com/office/drawing/2014/main" val="3921602272"/>
                    </a:ext>
                  </a:extLst>
                </a:gridCol>
                <a:gridCol w="1602557">
                  <a:extLst>
                    <a:ext uri="{9D8B030D-6E8A-4147-A177-3AD203B41FA5}">
                      <a16:colId xmlns:a16="http://schemas.microsoft.com/office/drawing/2014/main" val="2484964724"/>
                    </a:ext>
                  </a:extLst>
                </a:gridCol>
                <a:gridCol w="824650">
                  <a:extLst>
                    <a:ext uri="{9D8B030D-6E8A-4147-A177-3AD203B41FA5}">
                      <a16:colId xmlns:a16="http://schemas.microsoft.com/office/drawing/2014/main" val="3983870230"/>
                    </a:ext>
                  </a:extLst>
                </a:gridCol>
              </a:tblGrid>
              <a:tr h="10631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Facultad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Carrera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Programa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Modalidad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Sede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77658"/>
                  </a:ext>
                </a:extLst>
              </a:tr>
              <a:tr h="10631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Economía y Negocios 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Todas las carreras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Pregrado y Advance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Presencial y Online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Todas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280672"/>
                  </a:ext>
                </a:extLst>
              </a:tr>
              <a:tr h="2943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Ingeniería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Pregrado, Advance y Pregrado Full Online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Presencial y Online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059267"/>
                  </a:ext>
                </a:extLst>
              </a:tr>
              <a:tr h="10631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Enfermería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Pregrado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Presencial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030353"/>
                  </a:ext>
                </a:extLst>
              </a:tr>
              <a:tr h="10631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Ciencias Exactas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Pregrado y Postgrados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Presencial y Online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278941"/>
                  </a:ext>
                </a:extLst>
              </a:tr>
              <a:tr h="14716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Derecho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Pregrado y Advance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Pregrado y Advance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10801"/>
                  </a:ext>
                </a:extLst>
              </a:tr>
              <a:tr h="20956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Ciencias de la Rehabilitación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390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CC8A-3DE1-A3C5-4782-D2CF236B8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6664495-5C2C-5386-9EA4-EC2ADF30D193}"/>
              </a:ext>
            </a:extLst>
          </p:cNvPr>
          <p:cNvSpPr/>
          <p:nvPr/>
        </p:nvSpPr>
        <p:spPr>
          <a:xfrm>
            <a:off x="0" y="0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38">
            <a:extLst>
              <a:ext uri="{FF2B5EF4-FFF2-40B4-BE49-F238E27FC236}">
                <a16:creationId xmlns:a16="http://schemas.microsoft.com/office/drawing/2014/main" id="{4E5ABF18-C5A3-91BC-44DD-71DFADC46945}"/>
              </a:ext>
            </a:extLst>
          </p:cNvPr>
          <p:cNvSpPr txBox="1">
            <a:spLocks/>
          </p:cNvSpPr>
          <p:nvPr/>
        </p:nvSpPr>
        <p:spPr>
          <a:xfrm>
            <a:off x="0" y="458717"/>
            <a:ext cx="11551024" cy="522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Rol de los Equipo GOA /Departamento en CRM flujo convalidación y homologación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2AC95D-17F6-5397-CAD9-C6C40B7B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A7CB46D-235C-FC56-0537-6B15C43EE55F}"/>
              </a:ext>
            </a:extLst>
          </p:cNvPr>
          <p:cNvGraphicFramePr/>
          <p:nvPr/>
        </p:nvGraphicFramePr>
        <p:xfrm>
          <a:off x="2300264" y="1586177"/>
          <a:ext cx="8128000" cy="4764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2299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AEE64-5EAA-7632-EA18-8A7529EB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678CCA8-DDAA-6C64-093C-CBA1A1D1F44D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140CD77-F025-7F30-A1FA-30DB9A8BFC9E}"/>
              </a:ext>
            </a:extLst>
          </p:cNvPr>
          <p:cNvSpPr/>
          <p:nvPr/>
        </p:nvSpPr>
        <p:spPr>
          <a:xfrm>
            <a:off x="0" y="982875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1F0E5E3B-38B3-5933-6BC9-B65B2804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3600" b="0">
                <a:solidFill>
                  <a:schemeClr val="bg1"/>
                </a:solidFill>
                <a:latin typeface="Impact" panose="020B0806030902050204" pitchFamily="34" charset="0"/>
              </a:rPr>
              <a:t>Estructura de los Equipos de Inglés en CRM</a:t>
            </a:r>
            <a:endParaRPr lang="es-CL" sz="3600" b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65D5DD5-11C2-3D23-03CF-4453521A9B11}"/>
              </a:ext>
            </a:extLst>
          </p:cNvPr>
          <p:cNvSpPr/>
          <p:nvPr/>
        </p:nvSpPr>
        <p:spPr>
          <a:xfrm>
            <a:off x="8855099" y="1951314"/>
            <a:ext cx="1180446" cy="132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8484B3-9190-8C4F-B9D2-33659CDF7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F0BEAE52-7114-283A-08EF-02C58BDF9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893" y="5913220"/>
            <a:ext cx="914400" cy="914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C0560A-7A0A-266B-7CEE-AD257A120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77" y="1196039"/>
            <a:ext cx="704850" cy="107632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A0D9F4C-D7E2-8462-56D8-4B661CEF6D38}"/>
              </a:ext>
            </a:extLst>
          </p:cNvPr>
          <p:cNvSpPr txBox="1"/>
          <p:nvPr/>
        </p:nvSpPr>
        <p:spPr>
          <a:xfrm>
            <a:off x="92379" y="1069732"/>
            <a:ext cx="5888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Los Equipos de Primera Línea y Servicios Académicos derivan a los siguientes Equipos: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FAA89C4-5CFB-525A-2333-0126175CFC66}"/>
              </a:ext>
            </a:extLst>
          </p:cNvPr>
          <p:cNvSpPr txBox="1"/>
          <p:nvPr/>
        </p:nvSpPr>
        <p:spPr>
          <a:xfrm>
            <a:off x="92380" y="1814108"/>
            <a:ext cx="5107150" cy="42934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¿Por qué motivos se derivan a los departamentos de Inglés?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Problemas para agendar el </a:t>
            </a:r>
            <a:r>
              <a:rPr kumimoji="0" lang="es-ES" sz="1200" b="1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placement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test de inglés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: 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 un estudiante de pregrado diurno o vespertino tiene dificultades para agendar una hora para rendir el </a:t>
            </a:r>
            <a:r>
              <a:rPr kumimoji="0" lang="es-ES" sz="11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placement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test y cumple con los requisitos y está dentro del plazo establecido, se debe crear un caso en el sistema CRM y derivarlo al equipo del Departamento de Inglés de la sede correspondiente.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Problemas con las credenciales de acceso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: 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 un estudiante </a:t>
            </a:r>
            <a:r>
              <a:rPr kumimoji="0" lang="es-ES" sz="11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Advance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recibió el correo, pero no puede acceder con las credenciales enviadas, se debe crear un caso en CRM y derivarlo al equipo del Departamento de Inglés de la sede.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No recepción del correo para el </a:t>
            </a:r>
            <a:r>
              <a:rPr kumimoji="0" lang="es-ES" sz="1200" b="1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placement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test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: 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 un estudiante del programa </a:t>
            </a:r>
            <a:r>
              <a:rPr kumimoji="0" lang="es-ES" sz="11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Advance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informa que no ha recibido el correo electrónico para rendir el </a:t>
            </a:r>
            <a:r>
              <a:rPr kumimoji="0" lang="es-ES" sz="11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placement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test de inglés, se debe crear un caso en el sistema CRM y derivarlo al Departamento de Inglés de la sede correspondiente al estudiante. Usar la categoría.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Deseo de cursar la asignatura de inglés después de eximirse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: 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 un estudiante de pregrado diurno, vespertino o </a:t>
            </a:r>
            <a:r>
              <a:rPr kumimoji="0" lang="es-ES" sz="11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Advance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rindió el </a:t>
            </a:r>
            <a:r>
              <a:rPr kumimoji="0" lang="es-ES" sz="11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placement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test de inglés, lo aprobó y quedó eximido, pero aun así desea cursar la asignatura para complementar sus conocimientos, se debe crear un caso en el sistema CRM y derivarlo al Departamento de Inglés de la sede correspondiente.</a:t>
            </a:r>
            <a:endParaRPr lang="es-ES" sz="11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E03DAE6-C861-86CE-7059-CC52CA6A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439530"/>
              </p:ext>
            </p:extLst>
          </p:nvPr>
        </p:nvGraphicFramePr>
        <p:xfrm>
          <a:off x="5277597" y="1716829"/>
          <a:ext cx="6692898" cy="3688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1636">
                  <a:extLst>
                    <a:ext uri="{9D8B030D-6E8A-4147-A177-3AD203B41FA5}">
                      <a16:colId xmlns:a16="http://schemas.microsoft.com/office/drawing/2014/main" val="119793271"/>
                    </a:ext>
                  </a:extLst>
                </a:gridCol>
                <a:gridCol w="3991262">
                  <a:extLst>
                    <a:ext uri="{9D8B030D-6E8A-4147-A177-3AD203B41FA5}">
                      <a16:colId xmlns:a16="http://schemas.microsoft.com/office/drawing/2014/main" val="176052702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600" b="1">
                          <a:solidFill>
                            <a:schemeClr val="bg1"/>
                          </a:solidFill>
                          <a:effectLst/>
                        </a:rPr>
                        <a:t>Nombre  Usuario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600" b="1">
                          <a:solidFill>
                            <a:schemeClr val="bg1"/>
                          </a:solidFill>
                          <a:effectLst/>
                        </a:rPr>
                        <a:t>Equipo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507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>
                          <a:effectLst/>
                        </a:rPr>
                        <a:t>Ariel Esteban Aravena Israel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600">
                          <a:effectLst/>
                        </a:rPr>
                        <a:t>Equipo Departamento Inglés Antonio Varas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2177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Patricia Sanchez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600">
                          <a:effectLst/>
                        </a:rPr>
                        <a:t>Equipo Departamento Inglés Campus Creativo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9565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 err="1">
                          <a:effectLst/>
                        </a:rPr>
                        <a:t>Desiree</a:t>
                      </a:r>
                      <a:r>
                        <a:rPr lang="es-CL" sz="1400">
                          <a:effectLst/>
                        </a:rPr>
                        <a:t> Cuevas Novoa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>
                          <a:effectLst/>
                        </a:rPr>
                        <a:t>Equipo Departamento Inglés Casona de las Condes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3141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 err="1">
                          <a:effectLst/>
                        </a:rPr>
                        <a:t>Maria</a:t>
                      </a:r>
                      <a:r>
                        <a:rPr lang="es-CL" sz="1400">
                          <a:effectLst/>
                        </a:rPr>
                        <a:t> Teresa Guzmán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8566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>
                          <a:effectLst/>
                        </a:rPr>
                        <a:t>Ronald Felipe Morales Díaz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600">
                          <a:effectLst/>
                        </a:rPr>
                        <a:t>Equipo Departamento Inglés República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13679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 err="1">
                          <a:effectLst/>
                        </a:rPr>
                        <a:t>Angelo</a:t>
                      </a:r>
                      <a:r>
                        <a:rPr lang="es-CL" sz="1400">
                          <a:effectLst/>
                        </a:rPr>
                        <a:t> Williams Riquelme </a:t>
                      </a:r>
                      <a:r>
                        <a:rPr lang="es-CL" sz="1400" err="1">
                          <a:effectLst/>
                        </a:rPr>
                        <a:t>Gonzalez</a:t>
                      </a:r>
                      <a:endParaRPr lang="es-CL" sz="14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600">
                          <a:effectLst/>
                        </a:rPr>
                        <a:t>Equipo Departamento Inglés Bellavista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7865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Maria Elena Hernandez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>
                          <a:effectLst/>
                        </a:rPr>
                        <a:t>Equipo Departamento Inglés Los Leones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7608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400">
                          <a:effectLst/>
                        </a:rPr>
                        <a:t>Juana de Dios Oñate Moreno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600">
                          <a:effectLst/>
                        </a:rPr>
                        <a:t>Equipo Departamento Inglés Concepción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7563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>
                          <a:effectLst/>
                        </a:rPr>
                        <a:t>Marcela Alejandra Donoso Balboa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5485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 err="1">
                          <a:effectLst/>
                        </a:rPr>
                        <a:t>Maria</a:t>
                      </a:r>
                      <a:r>
                        <a:rPr lang="es-CL" sz="1400">
                          <a:effectLst/>
                        </a:rPr>
                        <a:t> </a:t>
                      </a:r>
                      <a:r>
                        <a:rPr lang="es-CL" sz="1400" err="1">
                          <a:effectLst/>
                        </a:rPr>
                        <a:t>Veronica</a:t>
                      </a:r>
                      <a:r>
                        <a:rPr lang="es-CL" sz="1400">
                          <a:effectLst/>
                        </a:rPr>
                        <a:t> Valdivia Soto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>
                          <a:effectLst/>
                        </a:rPr>
                        <a:t>Equipo Departamento Inglés Viña del Mar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0526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>
                          <a:effectLst/>
                        </a:rPr>
                        <a:t>Pamela Pedreros </a:t>
                      </a:r>
                      <a:r>
                        <a:rPr lang="es-CL" sz="1400" err="1">
                          <a:effectLst/>
                        </a:rPr>
                        <a:t>Pedreros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487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1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24969-4EA0-1D7A-CA2D-046A1C2D1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4E5F913D-453C-6CBC-5238-D2561415E0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31153" b="36740"/>
          <a:stretch/>
        </p:blipFill>
        <p:spPr>
          <a:xfrm>
            <a:off x="0" y="-40132"/>
            <a:ext cx="12192000" cy="2609663"/>
          </a:xfr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F0C1C4A0-2CF6-2445-8C9C-377E82F2C274}"/>
              </a:ext>
            </a:extLst>
          </p:cNvPr>
          <p:cNvSpPr/>
          <p:nvPr/>
        </p:nvSpPr>
        <p:spPr>
          <a:xfrm>
            <a:off x="-28402" y="-57758"/>
            <a:ext cx="12220402" cy="4952791"/>
          </a:xfrm>
          <a:prstGeom prst="rect">
            <a:avLst/>
          </a:prstGeom>
          <a:solidFill>
            <a:srgbClr val="FE1C1D">
              <a:lumMod val="50000"/>
              <a:alpha val="8608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es-C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iagrama de flujo: proceso 1">
            <a:extLst>
              <a:ext uri="{FF2B5EF4-FFF2-40B4-BE49-F238E27FC236}">
                <a16:creationId xmlns:a16="http://schemas.microsoft.com/office/drawing/2014/main" id="{972257DB-022F-2584-3E2B-187E82DB584D}"/>
              </a:ext>
            </a:extLst>
          </p:cNvPr>
          <p:cNvSpPr/>
          <p:nvPr/>
        </p:nvSpPr>
        <p:spPr>
          <a:xfrm>
            <a:off x="0" y="5560850"/>
            <a:ext cx="1933078" cy="1297149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Helvetica"/>
              <a:sym typeface="Open San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CCBF8129-4C0D-BAF1-6791-705E5264862A}"/>
              </a:ext>
            </a:extLst>
          </p:cNvPr>
          <p:cNvSpPr txBox="1"/>
          <p:nvPr/>
        </p:nvSpPr>
        <p:spPr>
          <a:xfrm>
            <a:off x="3934811" y="3522224"/>
            <a:ext cx="5800097" cy="420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360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l" defTabSz="91433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j-ea"/>
                <a:cs typeface="+mj-cs"/>
                <a:sym typeface="Montserrat Bold"/>
              </a:rPr>
              <a:t>Servicio al Estudiante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j-ea"/>
              <a:cs typeface="+mj-cs"/>
              <a:sym typeface="Montserrat Bold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758562-ECE8-442D-41D1-9C2BBC608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24" y="359613"/>
            <a:ext cx="1314636" cy="1101452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94D02500-078C-55F7-BB27-B11B95A62125}"/>
              </a:ext>
            </a:extLst>
          </p:cNvPr>
          <p:cNvSpPr/>
          <p:nvPr/>
        </p:nvSpPr>
        <p:spPr>
          <a:xfrm>
            <a:off x="1613687" y="4079384"/>
            <a:ext cx="9127710" cy="149832"/>
          </a:xfrm>
          <a:prstGeom prst="rect">
            <a:avLst/>
          </a:prstGeom>
          <a:solidFill>
            <a:schemeClr val="bg1">
              <a:lumMod val="85000"/>
              <a:alpha val="86081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7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D9F6F-19D4-F5FB-6CF7-5C1A9508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282E4A5-D5FA-F513-2805-8B0A72212CD9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rgbClr val="A50021"/>
          </a:solidFill>
          <a:ln w="12700" cap="flat" cmpd="sng" algn="ctr">
            <a:solidFill>
              <a:srgbClr val="091B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</a:t>
            </a:r>
            <a:endParaRPr kumimoji="0" lang="es-CL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43A512-5C71-89C2-09E0-0D1CAE448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990" y="6349"/>
            <a:ext cx="10458634" cy="993669"/>
          </a:xfrm>
        </p:spPr>
        <p:txBody>
          <a:bodyPr/>
          <a:lstStyle/>
          <a:p>
            <a:r>
              <a:rPr lang="es-ES" sz="4000"/>
              <a:t>Organigrama Servicios al Estudiante (SAE)</a:t>
            </a:r>
            <a:endParaRPr lang="es-CL" sz="400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C53613DB-812E-A2B4-F1B4-5E3B15D18E2F}"/>
              </a:ext>
            </a:extLst>
          </p:cNvPr>
          <p:cNvSpPr/>
          <p:nvPr/>
        </p:nvSpPr>
        <p:spPr>
          <a:xfrm>
            <a:off x="4792693" y="1176189"/>
            <a:ext cx="1397900" cy="735720"/>
          </a:xfrm>
          <a:prstGeom prst="roundRect">
            <a:avLst>
              <a:gd name="adj" fmla="val 9356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C7B36BF0-12D1-2CE4-3FF7-D3DDF3A002BE}"/>
              </a:ext>
            </a:extLst>
          </p:cNvPr>
          <p:cNvSpPr/>
          <p:nvPr/>
        </p:nvSpPr>
        <p:spPr>
          <a:xfrm>
            <a:off x="4036699" y="3446153"/>
            <a:ext cx="1043723" cy="73572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4507EF81-7EF3-2FCF-B5BA-9C0000CA3B36}"/>
              </a:ext>
            </a:extLst>
          </p:cNvPr>
          <p:cNvSpPr/>
          <p:nvPr/>
        </p:nvSpPr>
        <p:spPr>
          <a:xfrm>
            <a:off x="1314389" y="3441124"/>
            <a:ext cx="1310230" cy="731392"/>
          </a:xfrm>
          <a:prstGeom prst="roundRect">
            <a:avLst>
              <a:gd name="adj" fmla="val 10270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CL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27D2A983-3F00-E8D1-C7E1-D791C1AF72B2}"/>
              </a:ext>
            </a:extLst>
          </p:cNvPr>
          <p:cNvSpPr/>
          <p:nvPr/>
        </p:nvSpPr>
        <p:spPr>
          <a:xfrm>
            <a:off x="173128" y="4706127"/>
            <a:ext cx="1133200" cy="6080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6920521B-378F-5F57-FDAC-053C80E999AC}"/>
              </a:ext>
            </a:extLst>
          </p:cNvPr>
          <p:cNvSpPr/>
          <p:nvPr/>
        </p:nvSpPr>
        <p:spPr>
          <a:xfrm>
            <a:off x="165444" y="5690124"/>
            <a:ext cx="1133200" cy="6080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Ejecutivo(a)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Canal  Presencial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(16)</a:t>
            </a:r>
            <a:endParaRPr kumimoji="0" lang="es-CL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0B706B4D-8567-0D1D-3EFA-BA0B753023AA}"/>
              </a:ext>
            </a:extLst>
          </p:cNvPr>
          <p:cNvSpPr/>
          <p:nvPr/>
        </p:nvSpPr>
        <p:spPr>
          <a:xfrm>
            <a:off x="1502414" y="4706127"/>
            <a:ext cx="1104649" cy="6080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1B14E83C-556C-0A13-4B95-8EDED3317E0C}"/>
              </a:ext>
            </a:extLst>
          </p:cNvPr>
          <p:cNvSpPr/>
          <p:nvPr/>
        </p:nvSpPr>
        <p:spPr>
          <a:xfrm>
            <a:off x="2827907" y="4706127"/>
            <a:ext cx="1051583" cy="6080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7B0CDD7A-66C1-8259-30C0-ED3527D3F02B}"/>
              </a:ext>
            </a:extLst>
          </p:cNvPr>
          <p:cNvSpPr/>
          <p:nvPr/>
        </p:nvSpPr>
        <p:spPr>
          <a:xfrm>
            <a:off x="1502721" y="5690124"/>
            <a:ext cx="1104649" cy="6080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Ejecutivo(a)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Canal  Remoto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(9)</a:t>
            </a:r>
            <a:endParaRPr kumimoji="0" lang="es-CL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0C03AD59-8515-014C-5161-01F7C8344A06}"/>
              </a:ext>
            </a:extLst>
          </p:cNvPr>
          <p:cNvSpPr/>
          <p:nvPr/>
        </p:nvSpPr>
        <p:spPr>
          <a:xfrm>
            <a:off x="2827906" y="5690124"/>
            <a:ext cx="1051583" cy="6080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Ejecutivo(a)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Center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(19)</a:t>
            </a:r>
            <a:endParaRPr kumimoji="0" lang="es-CL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0554BD7-36CA-9B3C-848B-C97CCF328D1E}"/>
              </a:ext>
            </a:extLst>
          </p:cNvPr>
          <p:cNvSpPr/>
          <p:nvPr/>
        </p:nvSpPr>
        <p:spPr>
          <a:xfrm>
            <a:off x="4035188" y="4697040"/>
            <a:ext cx="1043723" cy="60803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Coordinador(a) Integral SAE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(5)</a:t>
            </a:r>
          </a:p>
        </p:txBody>
      </p:sp>
      <p:cxnSp>
        <p:nvCxnSpPr>
          <p:cNvPr id="50" name="Conector: angular 49">
            <a:extLst>
              <a:ext uri="{FF2B5EF4-FFF2-40B4-BE49-F238E27FC236}">
                <a16:creationId xmlns:a16="http://schemas.microsoft.com/office/drawing/2014/main" id="{4988E818-E12F-AEA3-4A47-C9B444614C89}"/>
              </a:ext>
            </a:extLst>
          </p:cNvPr>
          <p:cNvCxnSpPr>
            <a:cxnSpLocks/>
          </p:cNvCxnSpPr>
          <p:nvPr/>
        </p:nvCxnSpPr>
        <p:spPr>
          <a:xfrm rot="5400000">
            <a:off x="2984241" y="897173"/>
            <a:ext cx="1492667" cy="3522139"/>
          </a:xfrm>
          <a:prstGeom prst="bentConnector3">
            <a:avLst>
              <a:gd name="adj1" fmla="val 95494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: angular 53">
            <a:extLst>
              <a:ext uri="{FF2B5EF4-FFF2-40B4-BE49-F238E27FC236}">
                <a16:creationId xmlns:a16="http://schemas.microsoft.com/office/drawing/2014/main" id="{69B6E8A5-D6BB-1998-3652-0AC5197379C6}"/>
              </a:ext>
            </a:extLst>
          </p:cNvPr>
          <p:cNvCxnSpPr>
            <a:cxnSpLocks/>
            <a:endCxn id="38" idx="0"/>
          </p:cNvCxnSpPr>
          <p:nvPr/>
        </p:nvCxnSpPr>
        <p:spPr>
          <a:xfrm rot="10800000" flipV="1">
            <a:off x="739728" y="4458193"/>
            <a:ext cx="1582648" cy="247933"/>
          </a:xfrm>
          <a:prstGeom prst="bentConnector2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: angular 62">
            <a:extLst>
              <a:ext uri="{FF2B5EF4-FFF2-40B4-BE49-F238E27FC236}">
                <a16:creationId xmlns:a16="http://schemas.microsoft.com/office/drawing/2014/main" id="{552197F9-7F7F-82F5-DAAB-061308AD3A68}"/>
              </a:ext>
            </a:extLst>
          </p:cNvPr>
          <p:cNvCxnSpPr>
            <a:cxnSpLocks/>
            <a:endCxn id="44" idx="0"/>
          </p:cNvCxnSpPr>
          <p:nvPr/>
        </p:nvCxnSpPr>
        <p:spPr>
          <a:xfrm rot="5400000">
            <a:off x="4300225" y="4438699"/>
            <a:ext cx="515167" cy="151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7597C4B4-56AA-5D20-B64D-302CB2765167}"/>
              </a:ext>
            </a:extLst>
          </p:cNvPr>
          <p:cNvCxnSpPr>
            <a:cxnSpLocks/>
            <a:stCxn id="41" idx="2"/>
            <a:endCxn id="43" idx="0"/>
          </p:cNvCxnSpPr>
          <p:nvPr/>
        </p:nvCxnSpPr>
        <p:spPr>
          <a:xfrm flipH="1">
            <a:off x="3353698" y="5314160"/>
            <a:ext cx="1" cy="37596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64E0371E-6F7C-E77C-83A6-B43549CA867E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2054484" y="5304643"/>
            <a:ext cx="562" cy="385481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EF02EA1B-A50F-5240-D22E-9B96BBAAC935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 flipH="1">
            <a:off x="732044" y="5314160"/>
            <a:ext cx="7684" cy="37596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Conector: angular 1">
            <a:extLst>
              <a:ext uri="{FF2B5EF4-FFF2-40B4-BE49-F238E27FC236}">
                <a16:creationId xmlns:a16="http://schemas.microsoft.com/office/drawing/2014/main" id="{6C8E3516-F3A2-41E8-9177-9080D6089923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1939323" y="4458197"/>
            <a:ext cx="1414376" cy="247930"/>
          </a:xfrm>
          <a:prstGeom prst="bentConnector2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DF1575F-D448-FD98-E1F3-C683126EF684}"/>
              </a:ext>
            </a:extLst>
          </p:cNvPr>
          <p:cNvSpPr/>
          <p:nvPr/>
        </p:nvSpPr>
        <p:spPr>
          <a:xfrm>
            <a:off x="3270482" y="2311885"/>
            <a:ext cx="1310230" cy="735720"/>
          </a:xfrm>
          <a:prstGeom prst="roundRect">
            <a:avLst>
              <a:gd name="adj" fmla="val 10270"/>
            </a:avLst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ector: angular 4">
            <a:extLst>
              <a:ext uri="{FF2B5EF4-FFF2-40B4-BE49-F238E27FC236}">
                <a16:creationId xmlns:a16="http://schemas.microsoft.com/office/drawing/2014/main" id="{DD5F2738-F7FD-9910-4206-1F4EDCBA6631}"/>
              </a:ext>
            </a:extLst>
          </p:cNvPr>
          <p:cNvCxnSpPr>
            <a:cxnSpLocks/>
          </p:cNvCxnSpPr>
          <p:nvPr/>
        </p:nvCxnSpPr>
        <p:spPr>
          <a:xfrm rot="5400000">
            <a:off x="4652260" y="1840362"/>
            <a:ext cx="767836" cy="910931"/>
          </a:xfrm>
          <a:prstGeom prst="bentConnector2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D9F9E9CA-0E2F-2074-4B35-CEB6B1D0B753}"/>
              </a:ext>
            </a:extLst>
          </p:cNvPr>
          <p:cNvSpPr/>
          <p:nvPr/>
        </p:nvSpPr>
        <p:spPr>
          <a:xfrm>
            <a:off x="10403089" y="6032597"/>
            <a:ext cx="253899" cy="1698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ABFAE94-E36B-71AD-CAE5-42DE6410FBBA}"/>
              </a:ext>
            </a:extLst>
          </p:cNvPr>
          <p:cNvSpPr/>
          <p:nvPr/>
        </p:nvSpPr>
        <p:spPr>
          <a:xfrm>
            <a:off x="10403088" y="5751426"/>
            <a:ext cx="253899" cy="169871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E92042-F302-5323-9B58-B829ED0739A4}"/>
              </a:ext>
            </a:extLst>
          </p:cNvPr>
          <p:cNvSpPr txBox="1"/>
          <p:nvPr/>
        </p:nvSpPr>
        <p:spPr>
          <a:xfrm>
            <a:off x="10668290" y="5667084"/>
            <a:ext cx="9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Equipo Institucional</a:t>
            </a:r>
            <a:endParaRPr kumimoji="0" lang="es-CL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BE6251-B63D-31EB-1901-ED191E1CB3A7}"/>
              </a:ext>
            </a:extLst>
          </p:cNvPr>
          <p:cNvSpPr txBox="1"/>
          <p:nvPr/>
        </p:nvSpPr>
        <p:spPr>
          <a:xfrm>
            <a:off x="10668290" y="5948255"/>
            <a:ext cx="9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Equipo Outsourcing</a:t>
            </a:r>
            <a:endParaRPr kumimoji="0" lang="es-CL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0D0666B-6CF7-7BC0-B2CF-8F103E2B004A}"/>
              </a:ext>
            </a:extLst>
          </p:cNvPr>
          <p:cNvSpPr/>
          <p:nvPr/>
        </p:nvSpPr>
        <p:spPr>
          <a:xfrm>
            <a:off x="5400771" y="4696610"/>
            <a:ext cx="1043723" cy="60803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Coordinador(a) Integral SAE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(5)</a:t>
            </a:r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9776285E-F968-8A32-3956-2701B480A71B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5665808" y="4438269"/>
            <a:ext cx="515167" cy="151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90FC212-CE61-08ED-5DD7-E04220A1A3FE}"/>
              </a:ext>
            </a:extLst>
          </p:cNvPr>
          <p:cNvSpPr/>
          <p:nvPr/>
        </p:nvSpPr>
        <p:spPr>
          <a:xfrm>
            <a:off x="6806697" y="4696610"/>
            <a:ext cx="1043723" cy="60803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Coordinador(a) Integral SAE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(3)</a:t>
            </a:r>
          </a:p>
        </p:txBody>
      </p: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EC8947A6-8F9B-AADD-F47C-7BCD0D926F19}"/>
              </a:ext>
            </a:extLst>
          </p:cNvPr>
          <p:cNvCxnSpPr>
            <a:cxnSpLocks/>
            <a:endCxn id="19" idx="0"/>
          </p:cNvCxnSpPr>
          <p:nvPr/>
        </p:nvCxnSpPr>
        <p:spPr>
          <a:xfrm rot="5400000">
            <a:off x="7071734" y="4438269"/>
            <a:ext cx="515167" cy="151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3161A93C-A1A6-0421-577C-F89DFAF169F9}"/>
              </a:ext>
            </a:extLst>
          </p:cNvPr>
          <p:cNvSpPr/>
          <p:nvPr/>
        </p:nvSpPr>
        <p:spPr>
          <a:xfrm>
            <a:off x="8229111" y="4701050"/>
            <a:ext cx="1043723" cy="60803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Coordinador(a) Integral SAE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(2)</a:t>
            </a:r>
          </a:p>
        </p:txBody>
      </p: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FCDC7F17-5C47-3A45-A759-9A18C6C4F638}"/>
              </a:ext>
            </a:extLst>
          </p:cNvPr>
          <p:cNvCxnSpPr>
            <a:cxnSpLocks/>
            <a:endCxn id="24" idx="0"/>
          </p:cNvCxnSpPr>
          <p:nvPr/>
        </p:nvCxnSpPr>
        <p:spPr>
          <a:xfrm rot="5400000">
            <a:off x="8494148" y="4442709"/>
            <a:ext cx="515167" cy="151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A5B9F0D-377D-8B14-BD1E-25DACA3BD719}"/>
              </a:ext>
            </a:extLst>
          </p:cNvPr>
          <p:cNvSpPr/>
          <p:nvPr/>
        </p:nvSpPr>
        <p:spPr>
          <a:xfrm>
            <a:off x="9667179" y="4701050"/>
            <a:ext cx="1043723" cy="60803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Coordinador(a) Integral SAE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(7)</a:t>
            </a:r>
          </a:p>
        </p:txBody>
      </p: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0CDB8ADA-1587-2285-87B6-D616676FF85C}"/>
              </a:ext>
            </a:extLst>
          </p:cNvPr>
          <p:cNvCxnSpPr>
            <a:cxnSpLocks/>
            <a:endCxn id="27" idx="0"/>
          </p:cNvCxnSpPr>
          <p:nvPr/>
        </p:nvCxnSpPr>
        <p:spPr>
          <a:xfrm rot="5400000">
            <a:off x="9932216" y="4442709"/>
            <a:ext cx="515167" cy="151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EC3F8DCD-1816-74FE-DA93-4A326F568889}"/>
              </a:ext>
            </a:extLst>
          </p:cNvPr>
          <p:cNvSpPr/>
          <p:nvPr/>
        </p:nvSpPr>
        <p:spPr>
          <a:xfrm>
            <a:off x="11113199" y="3448250"/>
            <a:ext cx="1043723" cy="73572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E5B4202A-30BD-F484-5C74-DAD67D84E6EE}"/>
              </a:ext>
            </a:extLst>
          </p:cNvPr>
          <p:cNvSpPr/>
          <p:nvPr/>
        </p:nvSpPr>
        <p:spPr>
          <a:xfrm>
            <a:off x="11111688" y="4699137"/>
            <a:ext cx="1043723" cy="60803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Coordinador(a) Integral SAE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(5)</a:t>
            </a:r>
          </a:p>
        </p:txBody>
      </p: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74190CE7-9BEE-8FEB-473A-204FD1AAAAE5}"/>
              </a:ext>
            </a:extLst>
          </p:cNvPr>
          <p:cNvCxnSpPr>
            <a:cxnSpLocks/>
            <a:endCxn id="30" idx="0"/>
          </p:cNvCxnSpPr>
          <p:nvPr/>
        </p:nvCxnSpPr>
        <p:spPr>
          <a:xfrm rot="5400000">
            <a:off x="11376725" y="4440796"/>
            <a:ext cx="515167" cy="151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: angular 51">
            <a:extLst>
              <a:ext uri="{FF2B5EF4-FFF2-40B4-BE49-F238E27FC236}">
                <a16:creationId xmlns:a16="http://schemas.microsoft.com/office/drawing/2014/main" id="{29687EAA-D615-3E38-58C6-DF1E16F3F6EE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7597161" y="3332790"/>
            <a:ext cx="4037900" cy="115460"/>
          </a:xfrm>
          <a:prstGeom prst="bentConnector2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: angular 56">
            <a:extLst>
              <a:ext uri="{FF2B5EF4-FFF2-40B4-BE49-F238E27FC236}">
                <a16:creationId xmlns:a16="http://schemas.microsoft.com/office/drawing/2014/main" id="{BDD2F1B5-013E-1404-433C-F1705A7756C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58561" y="3332791"/>
            <a:ext cx="3040124" cy="113361"/>
          </a:xfrm>
          <a:prstGeom prst="bentConnector2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r 64">
            <a:extLst>
              <a:ext uri="{FF2B5EF4-FFF2-40B4-BE49-F238E27FC236}">
                <a16:creationId xmlns:a16="http://schemas.microsoft.com/office/drawing/2014/main" id="{9B7EF1BC-60DC-BD67-E5F6-4BF8D7B6860C}"/>
              </a:ext>
            </a:extLst>
          </p:cNvPr>
          <p:cNvCxnSpPr>
            <a:cxnSpLocks/>
          </p:cNvCxnSpPr>
          <p:nvPr/>
        </p:nvCxnSpPr>
        <p:spPr>
          <a:xfrm rot="5400000">
            <a:off x="7293475" y="3416177"/>
            <a:ext cx="166592" cy="2283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: angular 65">
            <a:extLst>
              <a:ext uri="{FF2B5EF4-FFF2-40B4-BE49-F238E27FC236}">
                <a16:creationId xmlns:a16="http://schemas.microsoft.com/office/drawing/2014/main" id="{4D4A7E3E-29E7-54D6-6108-A4820F798EB5}"/>
              </a:ext>
            </a:extLst>
          </p:cNvPr>
          <p:cNvCxnSpPr>
            <a:cxnSpLocks/>
          </p:cNvCxnSpPr>
          <p:nvPr/>
        </p:nvCxnSpPr>
        <p:spPr>
          <a:xfrm rot="5400000">
            <a:off x="5824900" y="3430108"/>
            <a:ext cx="166592" cy="2283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r 66">
            <a:extLst>
              <a:ext uri="{FF2B5EF4-FFF2-40B4-BE49-F238E27FC236}">
                <a16:creationId xmlns:a16="http://schemas.microsoft.com/office/drawing/2014/main" id="{E8702C0C-BFED-30C0-D956-4D9F1CE7ADAA}"/>
              </a:ext>
            </a:extLst>
          </p:cNvPr>
          <p:cNvCxnSpPr>
            <a:cxnSpLocks/>
          </p:cNvCxnSpPr>
          <p:nvPr/>
        </p:nvCxnSpPr>
        <p:spPr>
          <a:xfrm rot="5400000">
            <a:off x="10114759" y="3430108"/>
            <a:ext cx="166592" cy="2283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12D8755-F813-DDDC-B564-AD4C6AEE94F0}"/>
              </a:ext>
            </a:extLst>
          </p:cNvPr>
          <p:cNvSpPr/>
          <p:nvPr/>
        </p:nvSpPr>
        <p:spPr>
          <a:xfrm>
            <a:off x="6808208" y="3445723"/>
            <a:ext cx="1043723" cy="73572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A3816E8-1024-24AE-C4CB-248691FAB9FE}"/>
              </a:ext>
            </a:extLst>
          </p:cNvPr>
          <p:cNvSpPr/>
          <p:nvPr/>
        </p:nvSpPr>
        <p:spPr>
          <a:xfrm>
            <a:off x="8230622" y="3450163"/>
            <a:ext cx="1043723" cy="73572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A4891356-CD6B-15D2-8B15-76F50DF2CF85}"/>
              </a:ext>
            </a:extLst>
          </p:cNvPr>
          <p:cNvSpPr/>
          <p:nvPr/>
        </p:nvSpPr>
        <p:spPr>
          <a:xfrm>
            <a:off x="9668690" y="3450163"/>
            <a:ext cx="1043723" cy="73572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88D2D39-0FBA-343D-323C-97E1F8D02148}"/>
              </a:ext>
            </a:extLst>
          </p:cNvPr>
          <p:cNvSpPr/>
          <p:nvPr/>
        </p:nvSpPr>
        <p:spPr>
          <a:xfrm>
            <a:off x="5402282" y="3445723"/>
            <a:ext cx="1043723" cy="73572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2" descr="Un hombre en traj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42A2F987-5D17-E58A-ACBF-799060FE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50" y="1184618"/>
            <a:ext cx="726755" cy="726755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2" name="CuadroTexto 71">
            <a:extLst>
              <a:ext uri="{FF2B5EF4-FFF2-40B4-BE49-F238E27FC236}">
                <a16:creationId xmlns:a16="http://schemas.microsoft.com/office/drawing/2014/main" id="{346A7353-A46B-8E71-4FCF-97FF4C76930A}"/>
              </a:ext>
            </a:extLst>
          </p:cNvPr>
          <p:cNvSpPr txBox="1"/>
          <p:nvPr/>
        </p:nvSpPr>
        <p:spPr>
          <a:xfrm>
            <a:off x="5279661" y="1172178"/>
            <a:ext cx="910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 Servicios al Estudiante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Mario Soto A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961C112F-A203-5AA1-D5D9-D887B78F6928}"/>
              </a:ext>
            </a:extLst>
          </p:cNvPr>
          <p:cNvSpPr txBox="1"/>
          <p:nvPr/>
        </p:nvSpPr>
        <p:spPr>
          <a:xfrm>
            <a:off x="3696011" y="2326640"/>
            <a:ext cx="9109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Knowledge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Daniel Valladares</a:t>
            </a: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42EAAC99-D966-9CE9-6AAA-D5A7D0171FB2}"/>
              </a:ext>
            </a:extLst>
          </p:cNvPr>
          <p:cNvSpPr txBox="1"/>
          <p:nvPr/>
        </p:nvSpPr>
        <p:spPr>
          <a:xfrm>
            <a:off x="4232888" y="3441125"/>
            <a:ext cx="959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 SAE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Republica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Fernando Contreras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133FC526-AA6A-2CFD-A85D-4D1CCE2C810E}"/>
              </a:ext>
            </a:extLst>
          </p:cNvPr>
          <p:cNvSpPr txBox="1"/>
          <p:nvPr/>
        </p:nvSpPr>
        <p:spPr>
          <a:xfrm>
            <a:off x="5626123" y="3407664"/>
            <a:ext cx="9597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 SAE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Varas/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Los Leones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Rodrigo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Donoso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AEC5083-32E1-5EB4-51BA-C45F17790EF9}"/>
              </a:ext>
            </a:extLst>
          </p:cNvPr>
          <p:cNvSpPr txBox="1"/>
          <p:nvPr/>
        </p:nvSpPr>
        <p:spPr>
          <a:xfrm>
            <a:off x="6993518" y="3418925"/>
            <a:ext cx="9597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Supervisora SAE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Bellavista/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Creativo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Marchant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42AD0934-DBBF-626B-D45C-082DAB007C7E}"/>
              </a:ext>
            </a:extLst>
          </p:cNvPr>
          <p:cNvSpPr txBox="1"/>
          <p:nvPr/>
        </p:nvSpPr>
        <p:spPr>
          <a:xfrm>
            <a:off x="11300433" y="3475016"/>
            <a:ext cx="959755" cy="661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 SAE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Concepción</a:t>
            </a:r>
            <a:endParaRPr lang="es-E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>
              <a:defRPr/>
            </a:pPr>
            <a:r>
              <a:rPr lang="es-ES" sz="800">
                <a:solidFill>
                  <a:prstClr val="white"/>
                </a:solidFill>
                <a:latin typeface="Segoe UI"/>
                <a:cs typeface="Segoe UI"/>
              </a:rPr>
              <a:t>Gisela  </a:t>
            </a:r>
            <a:br>
              <a:rPr lang="es-ES" sz="800">
                <a:solidFill>
                  <a:prstClr val="white"/>
                </a:solidFill>
                <a:latin typeface="Segoe UI"/>
                <a:cs typeface="Segoe UI"/>
              </a:rPr>
            </a:br>
            <a:r>
              <a:rPr lang="es-ES" sz="800">
                <a:solidFill>
                  <a:prstClr val="white"/>
                </a:solidFill>
                <a:latin typeface="Segoe UI"/>
                <a:cs typeface="Segoe UI"/>
              </a:rPr>
              <a:t>Basualto</a:t>
            </a:r>
            <a:endParaRPr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33905BED-9F08-18FE-98F0-77F0D12809C4}"/>
              </a:ext>
            </a:extLst>
          </p:cNvPr>
          <p:cNvSpPr txBox="1"/>
          <p:nvPr/>
        </p:nvSpPr>
        <p:spPr>
          <a:xfrm>
            <a:off x="9866965" y="3492550"/>
            <a:ext cx="95975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Supervisora SAE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Viña del Mar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 Priscila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Yañez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8481B911-09DE-5369-EC22-5029EDCF1E96}"/>
              </a:ext>
            </a:extLst>
          </p:cNvPr>
          <p:cNvSpPr txBox="1"/>
          <p:nvPr/>
        </p:nvSpPr>
        <p:spPr>
          <a:xfrm>
            <a:off x="8444823" y="3496478"/>
            <a:ext cx="95975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 SAE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Casona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Zamorano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B7699DF8-C918-39F5-3FFD-68C86657F02E}"/>
              </a:ext>
            </a:extLst>
          </p:cNvPr>
          <p:cNvSpPr txBox="1"/>
          <p:nvPr/>
        </p:nvSpPr>
        <p:spPr>
          <a:xfrm>
            <a:off x="1765556" y="3410212"/>
            <a:ext cx="9597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Gestion y Coordinación de 1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ª línea de atención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Paz San Martin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B1148CB8-711E-7BA2-6972-AA9CFC05099C}"/>
              </a:ext>
            </a:extLst>
          </p:cNvPr>
          <p:cNvSpPr txBox="1"/>
          <p:nvPr/>
        </p:nvSpPr>
        <p:spPr>
          <a:xfrm>
            <a:off x="526274" y="4722028"/>
            <a:ext cx="959755" cy="58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Presencial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Florez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244F02D4-E0FF-4C68-4ED7-025A20D6E306}"/>
              </a:ext>
            </a:extLst>
          </p:cNvPr>
          <p:cNvSpPr txBox="1"/>
          <p:nvPr/>
        </p:nvSpPr>
        <p:spPr>
          <a:xfrm>
            <a:off x="1808264" y="4703706"/>
            <a:ext cx="95975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Remoto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>
                <a:solidFill>
                  <a:prstClr val="black"/>
                </a:solidFill>
                <a:ea typeface="Calibri"/>
                <a:cs typeface="Calibri"/>
              </a:rPr>
              <a:t>Valeria</a:t>
            </a:r>
          </a:p>
          <a:p>
            <a:pPr algn="ctr">
              <a:defRPr/>
            </a:pPr>
            <a:r>
              <a:rPr lang="es-ES" sz="800">
                <a:solidFill>
                  <a:prstClr val="black"/>
                </a:solidFill>
                <a:ea typeface="Calibri"/>
                <a:cs typeface="Calibri"/>
              </a:rPr>
              <a:t>Abarca</a:t>
            </a: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C10336C1-E7A0-9C06-46B3-65A12756E70F}"/>
              </a:ext>
            </a:extLst>
          </p:cNvPr>
          <p:cNvSpPr txBox="1"/>
          <p:nvPr/>
        </p:nvSpPr>
        <p:spPr>
          <a:xfrm>
            <a:off x="3121527" y="4711345"/>
            <a:ext cx="959755" cy="48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Ortiz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A4B8F188-8D75-BC78-A315-8C183EC540E2}"/>
              </a:ext>
            </a:extLst>
          </p:cNvPr>
          <p:cNvCxnSpPr>
            <a:cxnSpLocks/>
          </p:cNvCxnSpPr>
          <p:nvPr/>
        </p:nvCxnSpPr>
        <p:spPr>
          <a:xfrm>
            <a:off x="1969504" y="4190284"/>
            <a:ext cx="0" cy="513422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Imagen 130" descr="Mujer de cabello largo sonriendo&#10;&#10;El contenido generado por IA puede ser incorrecto.">
            <a:extLst>
              <a:ext uri="{FF2B5EF4-FFF2-40B4-BE49-F238E27FC236}">
                <a16:creationId xmlns:a16="http://schemas.microsoft.com/office/drawing/2014/main" id="{5589F561-6DFF-1C3A-11B5-D9D4B70D0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6"/>
          <a:stretch/>
        </p:blipFill>
        <p:spPr>
          <a:xfrm>
            <a:off x="1062973" y="3437210"/>
            <a:ext cx="814059" cy="74774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3" name="Imagen 132" descr="Un hombre con una camisa roja&#10;&#10;El contenido generado por IA puede ser incorrecto.">
            <a:extLst>
              <a:ext uri="{FF2B5EF4-FFF2-40B4-BE49-F238E27FC236}">
                <a16:creationId xmlns:a16="http://schemas.microsoft.com/office/drawing/2014/main" id="{BEA1265C-CE54-82B6-E66E-A3B612F3C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25252" r="26451" b="34396"/>
          <a:stretch/>
        </p:blipFill>
        <p:spPr>
          <a:xfrm>
            <a:off x="3728583" y="3438616"/>
            <a:ext cx="744530" cy="73863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5" name="Imagen 134" descr="Mujer sonriendo para la cámara delante de una pared&#10;&#10;El contenido generado por IA puede ser incorrecto.">
            <a:extLst>
              <a:ext uri="{FF2B5EF4-FFF2-40B4-BE49-F238E27FC236}">
                <a16:creationId xmlns:a16="http://schemas.microsoft.com/office/drawing/2014/main" id="{B7A87214-9BE1-1A18-21AE-D84F15F23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48" y="3452052"/>
            <a:ext cx="726457" cy="72675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7" name="Imagen 136" descr="Mujer parada en una cocina&#10;&#10;El contenido generado por IA puede ser incorrecto.">
            <a:extLst>
              <a:ext uri="{FF2B5EF4-FFF2-40B4-BE49-F238E27FC236}">
                <a16:creationId xmlns:a16="http://schemas.microsoft.com/office/drawing/2014/main" id="{BFCFAB95-1D44-2A2C-18B6-622C7195C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5" t="24805" r="16762" b="50488"/>
          <a:stretch/>
        </p:blipFill>
        <p:spPr>
          <a:xfrm>
            <a:off x="36589" y="4708905"/>
            <a:ext cx="604082" cy="60925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9" name="Imagen 138" descr="Una mujer con cabello largo&#10;&#10;El contenido generado por IA puede ser incorrecto.">
            <a:extLst>
              <a:ext uri="{FF2B5EF4-FFF2-40B4-BE49-F238E27FC236}">
                <a16:creationId xmlns:a16="http://schemas.microsoft.com/office/drawing/2014/main" id="{0C235A35-88C3-8179-F3BF-7F725228F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9693" r="5398" b="24338"/>
          <a:stretch/>
        </p:blipFill>
        <p:spPr>
          <a:xfrm>
            <a:off x="2689727" y="4703705"/>
            <a:ext cx="623956" cy="62067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" name="Imagen 142" descr="Icono&#10;&#10;El contenido generado por IA puede ser incorrecto.">
            <a:extLst>
              <a:ext uri="{FF2B5EF4-FFF2-40B4-BE49-F238E27FC236}">
                <a16:creationId xmlns:a16="http://schemas.microsoft.com/office/drawing/2014/main" id="{80114388-7FFA-3753-B5D1-851DF73FA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738" y="3449089"/>
            <a:ext cx="744704" cy="73572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5" name="Imagen 144" descr="Hombre parado en el pasto&#10;&#10;El contenido generado por IA puede ser incorrecto.">
            <a:extLst>
              <a:ext uri="{FF2B5EF4-FFF2-40B4-BE49-F238E27FC236}">
                <a16:creationId xmlns:a16="http://schemas.microsoft.com/office/drawing/2014/main" id="{6940825A-DCE8-7D8C-7FA4-DFF2229929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4779" r="7502" b="19629"/>
          <a:stretch/>
        </p:blipFill>
        <p:spPr>
          <a:xfrm>
            <a:off x="7911269" y="3467313"/>
            <a:ext cx="743535" cy="73644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9" name="Imagen 148" descr="Imagen que contiene Teams&#10;&#10;El contenido generado por IA puede ser incorrecto.">
            <a:extLst>
              <a:ext uri="{FF2B5EF4-FFF2-40B4-BE49-F238E27FC236}">
                <a16:creationId xmlns:a16="http://schemas.microsoft.com/office/drawing/2014/main" id="{CC7EE501-9994-58AE-1A1B-64514777D9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9" b="26285"/>
          <a:stretch/>
        </p:blipFill>
        <p:spPr>
          <a:xfrm>
            <a:off x="2955736" y="2306249"/>
            <a:ext cx="756993" cy="75433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1" name="Imagen 150" descr="Mujer sonriendo con lentes&#10;&#10;El contenido generado por IA puede ser incorrecto.">
            <a:extLst>
              <a:ext uri="{FF2B5EF4-FFF2-40B4-BE49-F238E27FC236}">
                <a16:creationId xmlns:a16="http://schemas.microsoft.com/office/drawing/2014/main" id="{2EDDC423-BB34-5CB1-B91B-A744A1AB2E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10" y="3460589"/>
            <a:ext cx="699132" cy="73349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" name="Imagen 152" descr="Un hombre con traje y corbata posando para una foto&#10;&#10;El contenido generado por IA puede ser incorrecto.">
            <a:extLst>
              <a:ext uri="{FF2B5EF4-FFF2-40B4-BE49-F238E27FC236}">
                <a16:creationId xmlns:a16="http://schemas.microsoft.com/office/drawing/2014/main" id="{B1DB9A22-7CA8-DA88-7963-5CE21FB870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t="10937" r="7387" b="17365"/>
          <a:stretch/>
        </p:blipFill>
        <p:spPr>
          <a:xfrm>
            <a:off x="5150034" y="3434243"/>
            <a:ext cx="660850" cy="72630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493D505-4A3D-926F-3A9C-0EC7675791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14CE6-8DCE-D371-D627-B8646CBBFEE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43" t="8514" r="-1978" b="31124"/>
          <a:stretch>
            <a:fillRect/>
          </a:stretch>
        </p:blipFill>
        <p:spPr>
          <a:xfrm>
            <a:off x="1351025" y="4699124"/>
            <a:ext cx="636890" cy="607433"/>
          </a:xfrm>
          <a:prstGeom prst="ellips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94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E41B5-7487-F825-323A-E2869112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EE68EBF-4E11-6640-1A8A-7777092B6525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rgbClr val="A50021"/>
          </a:solidFill>
          <a:ln w="12700" cap="flat" cmpd="sng" algn="ctr">
            <a:solidFill>
              <a:srgbClr val="091B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</a:t>
            </a:r>
            <a:endParaRPr kumimoji="0" lang="es-CL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D74CEC-A560-E2D1-AB6D-E43FEDAD1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01"/>
            <a:ext cx="11324312" cy="993669"/>
          </a:xfrm>
        </p:spPr>
        <p:txBody>
          <a:bodyPr/>
          <a:lstStyle/>
          <a:p>
            <a:r>
              <a:rPr lang="es-CL" sz="3200"/>
              <a:t>Modelo de gestión de requerimientos de servicio al estudiante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065C15EF-C7D6-63FC-BABF-7875881C8A9E}"/>
              </a:ext>
            </a:extLst>
          </p:cNvPr>
          <p:cNvSpPr/>
          <p:nvPr/>
        </p:nvSpPr>
        <p:spPr>
          <a:xfrm>
            <a:off x="404314" y="3727046"/>
            <a:ext cx="150224" cy="151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5F0248B-4305-E968-F191-C56B3934D2E3}"/>
              </a:ext>
            </a:extLst>
          </p:cNvPr>
          <p:cNvGrpSpPr/>
          <p:nvPr/>
        </p:nvGrpSpPr>
        <p:grpSpPr>
          <a:xfrm>
            <a:off x="3203436" y="1408209"/>
            <a:ext cx="4844108" cy="4404579"/>
            <a:chOff x="1135876" y="1006889"/>
            <a:chExt cx="4844108" cy="4404579"/>
          </a:xfrm>
        </p:grpSpPr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2FA44072-10B5-FC1B-A964-6DD499DB7B87}"/>
                </a:ext>
              </a:extLst>
            </p:cNvPr>
            <p:cNvSpPr/>
            <p:nvPr/>
          </p:nvSpPr>
          <p:spPr>
            <a:xfrm>
              <a:off x="1135876" y="1006889"/>
              <a:ext cx="4023520" cy="4404579"/>
            </a:xfrm>
            <a:prstGeom prst="roundRect">
              <a:avLst>
                <a:gd name="adj" fmla="val 249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Content Placeholder 8">
              <a:extLst>
                <a:ext uri="{FF2B5EF4-FFF2-40B4-BE49-F238E27FC236}">
                  <a16:creationId xmlns:a16="http://schemas.microsoft.com/office/drawing/2014/main" id="{EDC72D7F-F311-5663-953E-B1AA0BFD0573}"/>
                </a:ext>
              </a:extLst>
            </p:cNvPr>
            <p:cNvSpPr txBox="1">
              <a:spLocks/>
            </p:cNvSpPr>
            <p:nvPr/>
          </p:nvSpPr>
          <p:spPr>
            <a:xfrm>
              <a:off x="1227942" y="1076462"/>
              <a:ext cx="3769031" cy="696358"/>
            </a:xfrm>
            <a:prstGeom prst="roundRect">
              <a:avLst>
                <a:gd name="adj" fmla="val 7097"/>
              </a:avLst>
            </a:prstGeom>
            <a:solidFill>
              <a:schemeClr val="tx2">
                <a:lumMod val="75000"/>
              </a:schemeClr>
            </a:solidFill>
            <a:ln w="3175">
              <a:solidFill>
                <a:schemeClr val="bg1">
                  <a:lumMod val="95000"/>
                </a:schemeClr>
              </a:solidFill>
              <a:prstDash val="dash"/>
            </a:ln>
          </p:spPr>
          <p:txBody>
            <a:bodyPr vert="horz" lIns="91440" tIns="45720" rIns="91440" bIns="45720" rtlCol="0">
              <a:normAutofit/>
            </a:bodyPr>
            <a:lstStyle>
              <a:lvl1pPr indent="0" algn="ctr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1"/>
              </a:lvl1pPr>
              <a:lvl2pPr marL="685800" indent="-228600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/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/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/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rPr>
                <a:t>P</a:t>
              </a:r>
              <a:r>
                <a:rPr kumimoji="0" lang="es-C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rPr>
                <a:t>rimera Línea Atención </a:t>
              </a:r>
              <a:br>
                <a:rPr kumimoji="0" lang="es-C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rPr>
              </a:br>
              <a:r>
                <a:rPr kumimoji="0" lang="es-C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rPr>
                <a:t>(Resolución o Gestión)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3F5C554-D50F-47D7-C64A-416EF63AFBD8}"/>
                </a:ext>
              </a:extLst>
            </p:cNvPr>
            <p:cNvSpPr txBox="1"/>
            <p:nvPr/>
          </p:nvSpPr>
          <p:spPr>
            <a:xfrm>
              <a:off x="1208882" y="1910642"/>
              <a:ext cx="2348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  <a:defRPr/>
              </a:pPr>
              <a:r>
                <a:rPr lang="es-CL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Ubuntu" panose="020B0504030602030204" pitchFamily="34" charset="0"/>
                </a:rPr>
                <a:t>Canal presencial</a:t>
              </a:r>
            </a:p>
          </p:txBody>
        </p:sp>
        <p:pic>
          <p:nvPicPr>
            <p:cNvPr id="19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8AF9CA3C-1CB3-8FAB-0E8C-523C0BF61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7148" y="1855945"/>
              <a:ext cx="301572" cy="301572"/>
            </a:xfrm>
            <a:prstGeom prst="rect">
              <a:avLst/>
            </a:prstGeom>
          </p:spPr>
        </p:pic>
        <p:pic>
          <p:nvPicPr>
            <p:cNvPr id="22" name="Imagen 21" descr="Icono&#10;&#10;Descripción generada automáticamente">
              <a:extLst>
                <a:ext uri="{FF2B5EF4-FFF2-40B4-BE49-F238E27FC236}">
                  <a16:creationId xmlns:a16="http://schemas.microsoft.com/office/drawing/2014/main" id="{4483DD49-B847-A32B-B783-8583E5944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5071" y="1855945"/>
              <a:ext cx="301572" cy="30157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BC297AB0-7A6B-2A44-D3E3-BAD5AA01D887}"/>
                </a:ext>
              </a:extLst>
            </p:cNvPr>
            <p:cNvSpPr txBox="1"/>
            <p:nvPr/>
          </p:nvSpPr>
          <p:spPr>
            <a:xfrm>
              <a:off x="1187748" y="2600435"/>
              <a:ext cx="282148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s-C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Gestiona tu caso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s-C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Sitios Institucionales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endPara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endPara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endPara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endPara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s-C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WhatsApp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endPara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s-C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RRSS</a:t>
              </a:r>
            </a:p>
          </p:txBody>
        </p:sp>
        <p:pic>
          <p:nvPicPr>
            <p:cNvPr id="30" name="Imagen 2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DA5D87E3-8518-7DD9-6159-BD9C2F903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2707" y="2523756"/>
              <a:ext cx="348035" cy="348035"/>
            </a:xfrm>
            <a:prstGeom prst="rect">
              <a:avLst/>
            </a:prstGeom>
          </p:spPr>
        </p:pic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E0EF5CE6-7A32-7E68-149E-064C2274D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3528" y="3339431"/>
              <a:ext cx="362927" cy="362927"/>
            </a:xfrm>
            <a:prstGeom prst="rect">
              <a:avLst/>
            </a:prstGeom>
          </p:spPr>
        </p:pic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78AB331A-85CF-03CA-3EB2-F61175AE4B2D}"/>
                </a:ext>
              </a:extLst>
            </p:cNvPr>
            <p:cNvSpPr/>
            <p:nvPr/>
          </p:nvSpPr>
          <p:spPr>
            <a:xfrm>
              <a:off x="1151192" y="1947500"/>
              <a:ext cx="150224" cy="1518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75F54FAE-671F-C08E-8F63-82ACA1ED0C01}"/>
                </a:ext>
              </a:extLst>
            </p:cNvPr>
            <p:cNvSpPr/>
            <p:nvPr/>
          </p:nvSpPr>
          <p:spPr>
            <a:xfrm>
              <a:off x="1151192" y="2365495"/>
              <a:ext cx="150224" cy="1518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D40EF0C8-0594-DA3A-2748-423F253C10E3}"/>
                </a:ext>
              </a:extLst>
            </p:cNvPr>
            <p:cNvSpPr txBox="1"/>
            <p:nvPr/>
          </p:nvSpPr>
          <p:spPr>
            <a:xfrm>
              <a:off x="1187748" y="4989901"/>
              <a:ext cx="1801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  <a:defRPr/>
              </a:pPr>
              <a:r>
                <a:rPr lang="es-ES" sz="14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buntu" panose="020B0504030602030204" pitchFamily="34" charset="0"/>
                </a:rPr>
                <a:t>Call</a:t>
              </a:r>
              <a:r>
                <a:rPr lang="es-E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Ubuntu" panose="020B0504030602030204" pitchFamily="34" charset="0"/>
                </a:rPr>
                <a:t> center</a:t>
              </a:r>
            </a:p>
          </p:txBody>
        </p:sp>
        <p:pic>
          <p:nvPicPr>
            <p:cNvPr id="44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9599FAC4-F0DB-9283-EDA0-F8548888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43045" y="4932374"/>
              <a:ext cx="277768" cy="277768"/>
            </a:xfrm>
            <a:prstGeom prst="rect">
              <a:avLst/>
            </a:prstGeom>
          </p:spPr>
        </p:pic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90A4621E-E173-3F75-CD38-D863055F22EE}"/>
                </a:ext>
              </a:extLst>
            </p:cNvPr>
            <p:cNvSpPr/>
            <p:nvPr/>
          </p:nvSpPr>
          <p:spPr>
            <a:xfrm>
              <a:off x="1152947" y="5005532"/>
              <a:ext cx="150224" cy="1518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Imagen 58" descr="Icono&#10;&#10;Descripción generada automáticamente">
              <a:extLst>
                <a:ext uri="{FF2B5EF4-FFF2-40B4-BE49-F238E27FC236}">
                  <a16:creationId xmlns:a16="http://schemas.microsoft.com/office/drawing/2014/main" id="{D52D45F6-D041-E098-D819-52252A8EF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29762" y="4117115"/>
              <a:ext cx="283611" cy="259737"/>
            </a:xfrm>
            <a:prstGeom prst="rect">
              <a:avLst/>
            </a:prstGeom>
          </p:spPr>
        </p:pic>
        <p:pic>
          <p:nvPicPr>
            <p:cNvPr id="60" name="Imagen 59" descr="Icono&#10;&#10;Descripción generada automáticamente">
              <a:extLst>
                <a:ext uri="{FF2B5EF4-FFF2-40B4-BE49-F238E27FC236}">
                  <a16:creationId xmlns:a16="http://schemas.microsoft.com/office/drawing/2014/main" id="{559EB9BF-B283-6853-0B91-2C2D34B5A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9854" y="3818574"/>
              <a:ext cx="252145" cy="252145"/>
            </a:xfrm>
            <a:prstGeom prst="rect">
              <a:avLst/>
            </a:prstGeom>
          </p:spPr>
        </p:pic>
        <p:pic>
          <p:nvPicPr>
            <p:cNvPr id="61" name="Imagen 60" descr="Un dibujo de una cara feliz&#10;&#10;El contenido generado por IA puede ser incorrecto.">
              <a:extLst>
                <a:ext uri="{FF2B5EF4-FFF2-40B4-BE49-F238E27FC236}">
                  <a16:creationId xmlns:a16="http://schemas.microsoft.com/office/drawing/2014/main" id="{97C98379-86AC-D597-DFE0-093B033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15038" y="3885265"/>
              <a:ext cx="411916" cy="140158"/>
            </a:xfrm>
            <a:prstGeom prst="rect">
              <a:avLst/>
            </a:prstGeom>
          </p:spPr>
        </p:pic>
        <p:pic>
          <p:nvPicPr>
            <p:cNvPr id="63" name="Imagen 62" descr="Icono&#10;&#10;El contenido generado por IA puede ser incorrecto.">
              <a:extLst>
                <a:ext uri="{FF2B5EF4-FFF2-40B4-BE49-F238E27FC236}">
                  <a16:creationId xmlns:a16="http://schemas.microsoft.com/office/drawing/2014/main" id="{A7FCEA05-76D6-C25F-625A-D69B439AE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48086" y="4523960"/>
              <a:ext cx="242326" cy="242326"/>
            </a:xfrm>
            <a:prstGeom prst="rect">
              <a:avLst/>
            </a:prstGeom>
          </p:spPr>
        </p:pic>
        <p:pic>
          <p:nvPicPr>
            <p:cNvPr id="65" name="Imagen 64" descr="Icono&#10;&#10;El contenido generado por IA puede ser incorrecto.">
              <a:extLst>
                <a:ext uri="{FF2B5EF4-FFF2-40B4-BE49-F238E27FC236}">
                  <a16:creationId xmlns:a16="http://schemas.microsoft.com/office/drawing/2014/main" id="{8819A2B2-B38D-FC2F-A8DC-CBBF9C76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58359" y="4514447"/>
              <a:ext cx="271838" cy="271838"/>
            </a:xfrm>
            <a:prstGeom prst="rect">
              <a:avLst/>
            </a:prstGeom>
          </p:spPr>
        </p:pic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D5B1F35F-5728-904C-7560-CC032BEF0030}"/>
                </a:ext>
              </a:extLst>
            </p:cNvPr>
            <p:cNvSpPr txBox="1"/>
            <p:nvPr/>
          </p:nvSpPr>
          <p:spPr>
            <a:xfrm>
              <a:off x="1601433" y="3236761"/>
              <a:ext cx="17718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Servicios al Estudiante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Titulaciones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Certificados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Toma de ramos</a:t>
              </a:r>
              <a:endParaRPr kumimoji="0" lang="es-CL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pic>
          <p:nvPicPr>
            <p:cNvPr id="74" name="Imagen 73" descr="Icono&#10;&#10;El contenido generado por IA puede ser incorrecto.">
              <a:extLst>
                <a:ext uri="{FF2B5EF4-FFF2-40B4-BE49-F238E27FC236}">
                  <a16:creationId xmlns:a16="http://schemas.microsoft.com/office/drawing/2014/main" id="{31D63F53-5667-F3E7-5618-C02FF79AD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3908" y="3254942"/>
              <a:ext cx="531908" cy="531908"/>
            </a:xfrm>
            <a:prstGeom prst="rect">
              <a:avLst/>
            </a:prstGeom>
          </p:spPr>
        </p:pic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C91B169E-36CF-E66B-5750-27E8069D2374}"/>
                </a:ext>
              </a:extLst>
            </p:cNvPr>
            <p:cNvSpPr txBox="1"/>
            <p:nvPr/>
          </p:nvSpPr>
          <p:spPr>
            <a:xfrm>
              <a:off x="3894332" y="3703705"/>
              <a:ext cx="5962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ChatBot</a:t>
              </a:r>
              <a:endParaRPr kumimoji="0" lang="es-CL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1D8D2793-85C6-C0E8-6F83-DD735CBE14F9}"/>
                </a:ext>
              </a:extLst>
            </p:cNvPr>
            <p:cNvSpPr txBox="1"/>
            <p:nvPr/>
          </p:nvSpPr>
          <p:spPr>
            <a:xfrm>
              <a:off x="4473173" y="3633868"/>
              <a:ext cx="7362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Ejecutivo</a:t>
              </a:r>
              <a:endParaRPr kumimoji="0" lang="es-CL" sz="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4C637925-C95A-93D4-A6F1-85D19FA4DCB0}"/>
                </a:ext>
              </a:extLst>
            </p:cNvPr>
            <p:cNvSpPr/>
            <p:nvPr/>
          </p:nvSpPr>
          <p:spPr>
            <a:xfrm>
              <a:off x="3312084" y="3093557"/>
              <a:ext cx="150224" cy="1518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Conector: angular 80">
              <a:extLst>
                <a:ext uri="{FF2B5EF4-FFF2-40B4-BE49-F238E27FC236}">
                  <a16:creationId xmlns:a16="http://schemas.microsoft.com/office/drawing/2014/main" id="{112AFC61-BC2F-89DB-2337-3E1D005CBB8D}"/>
                </a:ext>
              </a:extLst>
            </p:cNvPr>
            <p:cNvCxnSpPr>
              <a:cxnSpLocks/>
              <a:stCxn id="79" idx="3"/>
              <a:endCxn id="74" idx="1"/>
            </p:cNvCxnSpPr>
            <p:nvPr/>
          </p:nvCxnSpPr>
          <p:spPr>
            <a:xfrm>
              <a:off x="3462308" y="3169470"/>
              <a:ext cx="401600" cy="351426"/>
            </a:xfrm>
            <a:prstGeom prst="bentConnector3">
              <a:avLst>
                <a:gd name="adj1" fmla="val 50000"/>
              </a:avLst>
            </a:prstGeom>
            <a:ln w="3175">
              <a:prstDash val="dashDot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: angular 88">
              <a:extLst>
                <a:ext uri="{FF2B5EF4-FFF2-40B4-BE49-F238E27FC236}">
                  <a16:creationId xmlns:a16="http://schemas.microsoft.com/office/drawing/2014/main" id="{753F6B19-D4D0-0588-EF89-F02907D84C76}"/>
                </a:ext>
              </a:extLst>
            </p:cNvPr>
            <p:cNvCxnSpPr>
              <a:cxnSpLocks/>
              <a:stCxn id="59" idx="3"/>
              <a:endCxn id="74" idx="1"/>
            </p:cNvCxnSpPr>
            <p:nvPr/>
          </p:nvCxnSpPr>
          <p:spPr>
            <a:xfrm flipV="1">
              <a:off x="2813373" y="3520896"/>
              <a:ext cx="1050535" cy="726088"/>
            </a:xfrm>
            <a:prstGeom prst="bentConnector3">
              <a:avLst>
                <a:gd name="adj1" fmla="val 81124"/>
              </a:avLst>
            </a:prstGeom>
            <a:ln w="3175">
              <a:prstDash val="dashDot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de flecha 100">
              <a:extLst>
                <a:ext uri="{FF2B5EF4-FFF2-40B4-BE49-F238E27FC236}">
                  <a16:creationId xmlns:a16="http://schemas.microsoft.com/office/drawing/2014/main" id="{AF2CE698-23CC-370D-3921-74D08EB558F7}"/>
                </a:ext>
              </a:extLst>
            </p:cNvPr>
            <p:cNvCxnSpPr>
              <a:cxnSpLocks/>
              <a:stCxn id="74" idx="3"/>
              <a:endCxn id="37" idx="1"/>
            </p:cNvCxnSpPr>
            <p:nvPr/>
          </p:nvCxnSpPr>
          <p:spPr>
            <a:xfrm flipV="1">
              <a:off x="4395816" y="3520895"/>
              <a:ext cx="247712" cy="1"/>
            </a:xfrm>
            <a:prstGeom prst="straightConnector1">
              <a:avLst/>
            </a:prstGeom>
            <a:ln w="3175">
              <a:prstDash val="dash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: angular 105">
              <a:extLst>
                <a:ext uri="{FF2B5EF4-FFF2-40B4-BE49-F238E27FC236}">
                  <a16:creationId xmlns:a16="http://schemas.microsoft.com/office/drawing/2014/main" id="{2A7B808F-A2E1-C309-7973-19BC05EFA502}"/>
                </a:ext>
              </a:extLst>
            </p:cNvPr>
            <p:cNvCxnSpPr>
              <a:cxnSpLocks/>
              <a:stCxn id="30" idx="3"/>
              <a:endCxn id="37" idx="0"/>
            </p:cNvCxnSpPr>
            <p:nvPr/>
          </p:nvCxnSpPr>
          <p:spPr>
            <a:xfrm>
              <a:off x="3500742" y="2697774"/>
              <a:ext cx="1324250" cy="641657"/>
            </a:xfrm>
            <a:prstGeom prst="bentConnector2">
              <a:avLst/>
            </a:prstGeom>
            <a:ln w="3175">
              <a:prstDash val="dashDot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C3559CBC-0871-7352-D11F-9A1128E12319}"/>
                </a:ext>
              </a:extLst>
            </p:cNvPr>
            <p:cNvSpPr txBox="1"/>
            <p:nvPr/>
          </p:nvSpPr>
          <p:spPr>
            <a:xfrm>
              <a:off x="3373132" y="2102932"/>
              <a:ext cx="7362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Ejecutivo</a:t>
              </a:r>
              <a:endParaRPr kumimoji="0" lang="es-CL" sz="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id="{683B9004-AF96-94ED-4180-5273D8F598AA}"/>
                </a:ext>
              </a:extLst>
            </p:cNvPr>
            <p:cNvSpPr txBox="1"/>
            <p:nvPr/>
          </p:nvSpPr>
          <p:spPr>
            <a:xfrm>
              <a:off x="2473387" y="5196024"/>
              <a:ext cx="7362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Ejecutivo</a:t>
              </a:r>
              <a:endParaRPr kumimoji="0" lang="es-CL" sz="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654399CA-384E-25DA-1626-1705C6E8055A}"/>
                </a:ext>
              </a:extLst>
            </p:cNvPr>
            <p:cNvSpPr txBox="1"/>
            <p:nvPr/>
          </p:nvSpPr>
          <p:spPr>
            <a:xfrm>
              <a:off x="3772618" y="3964170"/>
              <a:ext cx="47801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Chattigo</a:t>
              </a:r>
              <a:endParaRPr kumimoji="0" lang="es-CL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pic>
          <p:nvPicPr>
            <p:cNvPr id="162" name="Imagen 161">
              <a:extLst>
                <a:ext uri="{FF2B5EF4-FFF2-40B4-BE49-F238E27FC236}">
                  <a16:creationId xmlns:a16="http://schemas.microsoft.com/office/drawing/2014/main" id="{286F77F9-88B9-F352-D651-869B50C89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56851" y="3400992"/>
              <a:ext cx="723133" cy="23980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63" name="Picture 2" descr="MS Power BI - QBICO">
              <a:extLst>
                <a:ext uri="{FF2B5EF4-FFF2-40B4-BE49-F238E27FC236}">
                  <a16:creationId xmlns:a16="http://schemas.microsoft.com/office/drawing/2014/main" id="{30EDD48A-145A-A9AB-A17F-7CE546DE3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275" y="3841736"/>
              <a:ext cx="320639" cy="33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Imagen 163" descr="Icono&#10;&#10;Descripción generada automáticamente con confianza media">
              <a:extLst>
                <a:ext uri="{FF2B5EF4-FFF2-40B4-BE49-F238E27FC236}">
                  <a16:creationId xmlns:a16="http://schemas.microsoft.com/office/drawing/2014/main" id="{400D5252-5A38-DAB3-8441-680F22F36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39904" y="3860737"/>
              <a:ext cx="298742" cy="298742"/>
            </a:xfrm>
            <a:prstGeom prst="rect">
              <a:avLst/>
            </a:prstGeom>
          </p:spPr>
        </p:pic>
        <p:sp>
          <p:nvSpPr>
            <p:cNvPr id="165" name="Rectángulo: esquinas redondeadas 164">
              <a:extLst>
                <a:ext uri="{FF2B5EF4-FFF2-40B4-BE49-F238E27FC236}">
                  <a16:creationId xmlns:a16="http://schemas.microsoft.com/office/drawing/2014/main" id="{07403311-2C25-48DA-B15F-95EE0B06B95F}"/>
                </a:ext>
              </a:extLst>
            </p:cNvPr>
            <p:cNvSpPr/>
            <p:nvPr/>
          </p:nvSpPr>
          <p:spPr>
            <a:xfrm>
              <a:off x="5281330" y="3838925"/>
              <a:ext cx="666792" cy="554064"/>
            </a:xfrm>
            <a:prstGeom prst="roundRect">
              <a:avLst>
                <a:gd name="adj" fmla="val 1384"/>
              </a:avLst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8" name="Conector: angular 177">
              <a:extLst>
                <a:ext uri="{FF2B5EF4-FFF2-40B4-BE49-F238E27FC236}">
                  <a16:creationId xmlns:a16="http://schemas.microsoft.com/office/drawing/2014/main" id="{F5CF039A-8D33-4411-5AE2-71387B67E0FA}"/>
                </a:ext>
              </a:extLst>
            </p:cNvPr>
            <p:cNvCxnSpPr>
              <a:cxnSpLocks/>
              <a:stCxn id="44" idx="3"/>
              <a:endCxn id="162" idx="1"/>
            </p:cNvCxnSpPr>
            <p:nvPr/>
          </p:nvCxnSpPr>
          <p:spPr>
            <a:xfrm flipV="1">
              <a:off x="2920813" y="3520895"/>
              <a:ext cx="2336038" cy="1550363"/>
            </a:xfrm>
            <a:prstGeom prst="bentConnector3">
              <a:avLst>
                <a:gd name="adj1" fmla="val 93092"/>
              </a:avLst>
            </a:prstGeom>
            <a:ln w="3175">
              <a:prstDash val="dashDot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: angular 181">
              <a:extLst>
                <a:ext uri="{FF2B5EF4-FFF2-40B4-BE49-F238E27FC236}">
                  <a16:creationId xmlns:a16="http://schemas.microsoft.com/office/drawing/2014/main" id="{3E5858C7-460B-AAB3-536D-A5731714BCFF}"/>
                </a:ext>
              </a:extLst>
            </p:cNvPr>
            <p:cNvCxnSpPr>
              <a:cxnSpLocks/>
              <a:stCxn id="22" idx="3"/>
              <a:endCxn id="162" idx="1"/>
            </p:cNvCxnSpPr>
            <p:nvPr/>
          </p:nvCxnSpPr>
          <p:spPr>
            <a:xfrm>
              <a:off x="3796643" y="2006731"/>
              <a:ext cx="1460208" cy="1514164"/>
            </a:xfrm>
            <a:prstGeom prst="bentConnector3">
              <a:avLst>
                <a:gd name="adj1" fmla="val 88593"/>
              </a:avLst>
            </a:prstGeom>
            <a:ln w="3175">
              <a:prstDash val="dashDot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de flecha 188">
              <a:extLst>
                <a:ext uri="{FF2B5EF4-FFF2-40B4-BE49-F238E27FC236}">
                  <a16:creationId xmlns:a16="http://schemas.microsoft.com/office/drawing/2014/main" id="{0A1BBD7E-05F7-A8E1-2F27-56622ABE092D}"/>
                </a:ext>
              </a:extLst>
            </p:cNvPr>
            <p:cNvCxnSpPr>
              <a:cxnSpLocks/>
              <a:stCxn id="37" idx="3"/>
              <a:endCxn id="162" idx="1"/>
            </p:cNvCxnSpPr>
            <p:nvPr/>
          </p:nvCxnSpPr>
          <p:spPr>
            <a:xfrm>
              <a:off x="5006455" y="3520895"/>
              <a:ext cx="250396" cy="0"/>
            </a:xfrm>
            <a:prstGeom prst="straightConnector1">
              <a:avLst/>
            </a:prstGeom>
            <a:ln w="3175">
              <a:prstDash val="dash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Conector: angular 1052">
              <a:extLst>
                <a:ext uri="{FF2B5EF4-FFF2-40B4-BE49-F238E27FC236}">
                  <a16:creationId xmlns:a16="http://schemas.microsoft.com/office/drawing/2014/main" id="{0764AD26-1844-B040-F30C-ECAA494472FD}"/>
                </a:ext>
              </a:extLst>
            </p:cNvPr>
            <p:cNvCxnSpPr>
              <a:cxnSpLocks/>
              <a:stCxn id="65" idx="3"/>
              <a:endCxn id="78" idx="2"/>
            </p:cNvCxnSpPr>
            <p:nvPr/>
          </p:nvCxnSpPr>
          <p:spPr>
            <a:xfrm flipV="1">
              <a:off x="2730197" y="3849312"/>
              <a:ext cx="2111110" cy="801054"/>
            </a:xfrm>
            <a:prstGeom prst="bentConnector2">
              <a:avLst/>
            </a:prstGeom>
            <a:ln w="3175">
              <a:prstDash val="dashDot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Conector recto de flecha 1083">
              <a:extLst>
                <a:ext uri="{FF2B5EF4-FFF2-40B4-BE49-F238E27FC236}">
                  <a16:creationId xmlns:a16="http://schemas.microsoft.com/office/drawing/2014/main" id="{5FA63294-484A-5B1C-81A9-A343901B3D57}"/>
                </a:ext>
              </a:extLst>
            </p:cNvPr>
            <p:cNvCxnSpPr>
              <a:cxnSpLocks/>
              <a:stCxn id="162" idx="2"/>
              <a:endCxn id="165" idx="0"/>
            </p:cNvCxnSpPr>
            <p:nvPr/>
          </p:nvCxnSpPr>
          <p:spPr>
            <a:xfrm flipH="1">
              <a:off x="5614726" y="3640797"/>
              <a:ext cx="3692" cy="198128"/>
            </a:xfrm>
            <a:prstGeom prst="straightConnector1">
              <a:avLst/>
            </a:prstGeom>
            <a:ln w="3175">
              <a:prstDash val="dash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8" name="CuadroTexto 1087">
              <a:extLst>
                <a:ext uri="{FF2B5EF4-FFF2-40B4-BE49-F238E27FC236}">
                  <a16:creationId xmlns:a16="http://schemas.microsoft.com/office/drawing/2014/main" id="{B2789F31-EC33-4D42-6565-DD9C72B74315}"/>
                </a:ext>
              </a:extLst>
            </p:cNvPr>
            <p:cNvSpPr txBox="1"/>
            <p:nvPr/>
          </p:nvSpPr>
          <p:spPr>
            <a:xfrm>
              <a:off x="5343129" y="4161132"/>
              <a:ext cx="6139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5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Monitoreo/ Trazabilidad</a:t>
              </a:r>
              <a:endParaRPr kumimoji="0" lang="es-CL" sz="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pic>
          <p:nvPicPr>
            <p:cNvPr id="1104" name="Imagen 1103" descr="Icono&#10;&#10;El contenido generado por IA puede ser incorrecto.">
              <a:extLst>
                <a:ext uri="{FF2B5EF4-FFF2-40B4-BE49-F238E27FC236}">
                  <a16:creationId xmlns:a16="http://schemas.microsoft.com/office/drawing/2014/main" id="{0C9D03D3-CB99-D5F4-F24F-7B2718B60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52516" y="3340467"/>
              <a:ext cx="366148" cy="366148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67B7DE2-58C5-826A-4629-AA502C0BC803}"/>
              </a:ext>
            </a:extLst>
          </p:cNvPr>
          <p:cNvGrpSpPr/>
          <p:nvPr/>
        </p:nvGrpSpPr>
        <p:grpSpPr>
          <a:xfrm>
            <a:off x="2119161" y="3525351"/>
            <a:ext cx="922307" cy="1143117"/>
            <a:chOff x="51601" y="3124031"/>
            <a:chExt cx="922307" cy="1143117"/>
          </a:xfrm>
        </p:grpSpPr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D495C625-72ED-A076-07DC-A8AD88ED3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4631" y="3329566"/>
              <a:ext cx="787882" cy="787882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0D898F-F1E2-0A65-B81A-695BE931A894}"/>
                </a:ext>
              </a:extLst>
            </p:cNvPr>
            <p:cNvSpPr txBox="1"/>
            <p:nvPr/>
          </p:nvSpPr>
          <p:spPr>
            <a:xfrm>
              <a:off x="94490" y="4036316"/>
              <a:ext cx="879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Estudiante</a:t>
              </a:r>
              <a:endParaRPr kumimoji="0" lang="es-C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  <p:sp>
          <p:nvSpPr>
            <p:cNvPr id="1134" name="CuadroTexto 1133">
              <a:extLst>
                <a:ext uri="{FF2B5EF4-FFF2-40B4-BE49-F238E27FC236}">
                  <a16:creationId xmlns:a16="http://schemas.microsoft.com/office/drawing/2014/main" id="{AB941746-530B-6A1F-7A3C-848C95599F57}"/>
                </a:ext>
              </a:extLst>
            </p:cNvPr>
            <p:cNvSpPr txBox="1"/>
            <p:nvPr/>
          </p:nvSpPr>
          <p:spPr>
            <a:xfrm>
              <a:off x="51601" y="3124031"/>
              <a:ext cx="879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Ubuntu" panose="020B0504030602030204" pitchFamily="34" charset="0"/>
                  <a:ea typeface="+mn-ea"/>
                  <a:cs typeface="+mn-cs"/>
                </a:rPr>
                <a:t>Consultas/ Requerimientos</a:t>
              </a:r>
              <a:endParaRPr kumimoji="0" lang="es-CL" sz="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75711E99-CA5E-9BBE-111B-7F21E6C39F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30CC8462-4632-9BA2-230D-60B2B5E45FE9}"/>
              </a:ext>
            </a:extLst>
          </p:cNvPr>
          <p:cNvCxnSpPr>
            <a:cxnSpLocks/>
            <a:stCxn id="27" idx="1"/>
            <a:endCxn id="12" idx="3"/>
          </p:cNvCxnSpPr>
          <p:nvPr/>
        </p:nvCxnSpPr>
        <p:spPr>
          <a:xfrm rot="10800000">
            <a:off x="2940074" y="4124828"/>
            <a:ext cx="315235" cy="31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7E7BA5B0-2828-5757-3A0C-210C703635F1}"/>
              </a:ext>
            </a:extLst>
          </p:cNvPr>
          <p:cNvCxnSpPr>
            <a:cxnSpLocks/>
            <a:stCxn id="162" idx="3"/>
            <a:endCxn id="29" idx="1"/>
          </p:cNvCxnSpPr>
          <p:nvPr/>
        </p:nvCxnSpPr>
        <p:spPr>
          <a:xfrm flipV="1">
            <a:off x="8047544" y="3920868"/>
            <a:ext cx="350799" cy="134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E055E763-4C83-89E1-672E-F386C6105C43}"/>
              </a:ext>
            </a:extLst>
          </p:cNvPr>
          <p:cNvSpPr txBox="1">
            <a:spLocks/>
          </p:cNvSpPr>
          <p:nvPr/>
        </p:nvSpPr>
        <p:spPr>
          <a:xfrm>
            <a:off x="8398343" y="3568761"/>
            <a:ext cx="2422349" cy="704213"/>
          </a:xfrm>
          <a:prstGeom prst="roundRect">
            <a:avLst>
              <a:gd name="adj" fmla="val 7203"/>
            </a:avLst>
          </a:prstGeom>
          <a:solidFill>
            <a:schemeClr val="accent2"/>
          </a:solidFill>
          <a:ln w="3175">
            <a:solidFill>
              <a:schemeClr val="bg1">
                <a:lumMod val="95000"/>
              </a:schemeClr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/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/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/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Segunda  línea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Resolución o Gestión</a:t>
            </a:r>
            <a:endParaRPr kumimoji="0" lang="es-C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8A3ED-AAF0-9C5C-E169-9245BEFED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adroTexto 47">
            <a:extLst>
              <a:ext uri="{FF2B5EF4-FFF2-40B4-BE49-F238E27FC236}">
                <a16:creationId xmlns:a16="http://schemas.microsoft.com/office/drawing/2014/main" id="{D27F8211-8F4D-1AB4-DEC8-0F3A1057B9ED}"/>
              </a:ext>
            </a:extLst>
          </p:cNvPr>
          <p:cNvSpPr txBox="1"/>
          <p:nvPr/>
        </p:nvSpPr>
        <p:spPr>
          <a:xfrm>
            <a:off x="3918325" y="5563656"/>
            <a:ext cx="2327073" cy="7287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/>
              </a:rPr>
              <a:t> Acompañamiento Online</a:t>
            </a:r>
            <a:endParaRPr lang="es-ES" sz="105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Ubuntu"/>
            </a:endParaRPr>
          </a:p>
          <a:p>
            <a:pPr algn="ctr">
              <a:lnSpc>
                <a:spcPct val="150000"/>
              </a:lnSpc>
              <a:defRPr/>
            </a:pPr>
            <a:r>
              <a:rPr lang="es-ES" sz="800" b="1" dirty="0">
                <a:solidFill>
                  <a:srgbClr val="FF0000"/>
                </a:solidFill>
                <a:latin typeface="Ubuntu"/>
              </a:rPr>
              <a:t> </a:t>
            </a:r>
            <a:r>
              <a:rPr lang="es-ES" sz="900" b="1" dirty="0">
                <a:solidFill>
                  <a:srgbClr val="FF0000"/>
                </a:solidFill>
                <a:ea typeface="+mn-lt"/>
                <a:cs typeface="+mn-lt"/>
              </a:rPr>
              <a:t>Aplica para </a:t>
            </a:r>
            <a:r>
              <a:rPr lang="es-ES" sz="900" b="1" dirty="0" err="1">
                <a:solidFill>
                  <a:srgbClr val="FF0000"/>
                </a:solidFill>
                <a:ea typeface="+mn-lt"/>
                <a:cs typeface="+mn-lt"/>
              </a:rPr>
              <a:t>Advance</a:t>
            </a:r>
            <a:r>
              <a:rPr lang="es-ES" sz="900" b="1" dirty="0">
                <a:solidFill>
                  <a:srgbClr val="FF0000"/>
                </a:solidFill>
                <a:ea typeface="+mn-lt"/>
                <a:cs typeface="+mn-lt"/>
              </a:rPr>
              <a:t> /Pregrado vespertino full online</a:t>
            </a:r>
            <a:endParaRPr lang="es-E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lt"/>
              <a:cs typeface="+mn-lt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12B440B-B695-9237-76AF-844BC339D828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rgbClr val="A50021"/>
          </a:solidFill>
          <a:ln w="12700" cap="flat" cmpd="sng" algn="ctr">
            <a:solidFill>
              <a:srgbClr val="091B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</a:t>
            </a:r>
            <a:endParaRPr kumimoji="0" lang="es-CL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9D9E95D1-1A2A-918B-BCC1-AABC13D244EF}"/>
              </a:ext>
            </a:extLst>
          </p:cNvPr>
          <p:cNvSpPr/>
          <p:nvPr/>
        </p:nvSpPr>
        <p:spPr>
          <a:xfrm>
            <a:off x="6124402" y="1190770"/>
            <a:ext cx="2724871" cy="4483728"/>
          </a:xfrm>
          <a:prstGeom prst="roundRect">
            <a:avLst>
              <a:gd name="adj" fmla="val 314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A30A04-61E6-B699-6C92-B6E0B3AD4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01"/>
            <a:ext cx="11324312" cy="993669"/>
          </a:xfrm>
        </p:spPr>
        <p:txBody>
          <a:bodyPr/>
          <a:lstStyle/>
          <a:p>
            <a:r>
              <a:rPr lang="es-CL" sz="3200"/>
              <a:t>Modelo de gestión de requerimientos de servicio al estudiante</a:t>
            </a:r>
          </a:p>
        </p:txBody>
      </p:sp>
      <p:sp>
        <p:nvSpPr>
          <p:cNvPr id="77" name="Content Placeholder 8">
            <a:extLst>
              <a:ext uri="{FF2B5EF4-FFF2-40B4-BE49-F238E27FC236}">
                <a16:creationId xmlns:a16="http://schemas.microsoft.com/office/drawing/2014/main" id="{5E381A59-7390-F854-39D9-27AA002CFD2E}"/>
              </a:ext>
            </a:extLst>
          </p:cNvPr>
          <p:cNvSpPr txBox="1">
            <a:spLocks/>
          </p:cNvSpPr>
          <p:nvPr/>
        </p:nvSpPr>
        <p:spPr>
          <a:xfrm>
            <a:off x="6213943" y="1244665"/>
            <a:ext cx="2422349" cy="704213"/>
          </a:xfrm>
          <a:prstGeom prst="roundRect">
            <a:avLst>
              <a:gd name="adj" fmla="val 7203"/>
            </a:avLst>
          </a:prstGeom>
          <a:solidFill>
            <a:schemeClr val="accent2"/>
          </a:solidFill>
          <a:ln w="3175">
            <a:solidFill>
              <a:schemeClr val="bg1">
                <a:lumMod val="95000"/>
              </a:schemeClr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/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/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/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Segunda  línea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Resolución o Gestión</a:t>
            </a:r>
            <a:endParaRPr kumimoji="0" lang="es-C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45" name="CuadroTexto 1044">
            <a:extLst>
              <a:ext uri="{FF2B5EF4-FFF2-40B4-BE49-F238E27FC236}">
                <a16:creationId xmlns:a16="http://schemas.microsoft.com/office/drawing/2014/main" id="{01DCE525-E402-932B-4BC9-455602569393}"/>
              </a:ext>
            </a:extLst>
          </p:cNvPr>
          <p:cNvSpPr txBox="1"/>
          <p:nvPr/>
        </p:nvSpPr>
        <p:spPr>
          <a:xfrm>
            <a:off x="6083589" y="2108572"/>
            <a:ext cx="2724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quipo SAE Integral</a:t>
            </a:r>
          </a:p>
        </p:txBody>
      </p:sp>
      <p:pic>
        <p:nvPicPr>
          <p:cNvPr id="1046" name="Imagen 1045" descr="Logotipo&#10;&#10;Descripción generada automáticamente">
            <a:extLst>
              <a:ext uri="{FF2B5EF4-FFF2-40B4-BE49-F238E27FC236}">
                <a16:creationId xmlns:a16="http://schemas.microsoft.com/office/drawing/2014/main" id="{E7022416-DB69-64A0-F646-DD825D41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465" y="2749748"/>
            <a:ext cx="513290" cy="513290"/>
          </a:xfrm>
          <a:prstGeom prst="rect">
            <a:avLst/>
          </a:prstGeom>
        </p:spPr>
      </p:pic>
      <p:pic>
        <p:nvPicPr>
          <p:cNvPr id="1047" name="Imagen 1046" descr="Icono&#10;&#10;Descripción generada automáticamente">
            <a:extLst>
              <a:ext uri="{FF2B5EF4-FFF2-40B4-BE49-F238E27FC236}">
                <a16:creationId xmlns:a16="http://schemas.microsoft.com/office/drawing/2014/main" id="{CCF43077-3332-C7BC-20D9-95F9BB6B7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808" y="2770219"/>
            <a:ext cx="471083" cy="471083"/>
          </a:xfrm>
          <a:prstGeom prst="rect">
            <a:avLst/>
          </a:prstGeom>
        </p:spPr>
      </p:pic>
      <p:sp>
        <p:nvSpPr>
          <p:cNvPr id="1048" name="CuadroTexto 1047">
            <a:extLst>
              <a:ext uri="{FF2B5EF4-FFF2-40B4-BE49-F238E27FC236}">
                <a16:creationId xmlns:a16="http://schemas.microsoft.com/office/drawing/2014/main" id="{154EA585-824E-DC71-5D31-5356D656199E}"/>
              </a:ext>
            </a:extLst>
          </p:cNvPr>
          <p:cNvSpPr txBox="1"/>
          <p:nvPr/>
        </p:nvSpPr>
        <p:spPr>
          <a:xfrm>
            <a:off x="6361401" y="3227371"/>
            <a:ext cx="850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Académico</a:t>
            </a:r>
          </a:p>
        </p:txBody>
      </p:sp>
      <p:sp>
        <p:nvSpPr>
          <p:cNvPr id="1049" name="CuadroTexto 1048">
            <a:extLst>
              <a:ext uri="{FF2B5EF4-FFF2-40B4-BE49-F238E27FC236}">
                <a16:creationId xmlns:a16="http://schemas.microsoft.com/office/drawing/2014/main" id="{97C2D501-EA8D-CD6A-B791-0399BE93CBBC}"/>
              </a:ext>
            </a:extLst>
          </p:cNvPr>
          <p:cNvSpPr txBox="1"/>
          <p:nvPr/>
        </p:nvSpPr>
        <p:spPr>
          <a:xfrm>
            <a:off x="7591328" y="3226625"/>
            <a:ext cx="850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Financiero</a:t>
            </a:r>
          </a:p>
        </p:txBody>
      </p:sp>
      <p:sp>
        <p:nvSpPr>
          <p:cNvPr id="1050" name="CuadroTexto 1049">
            <a:extLst>
              <a:ext uri="{FF2B5EF4-FFF2-40B4-BE49-F238E27FC236}">
                <a16:creationId xmlns:a16="http://schemas.microsoft.com/office/drawing/2014/main" id="{B5384FA1-DB08-71C7-3B48-A9ADF7A54C47}"/>
              </a:ext>
            </a:extLst>
          </p:cNvPr>
          <p:cNvSpPr txBox="1"/>
          <p:nvPr/>
        </p:nvSpPr>
        <p:spPr>
          <a:xfrm>
            <a:off x="6201189" y="4286450"/>
            <a:ext cx="26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Otras áreas de servicios</a:t>
            </a:r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056" name="Rectángulo 1055">
            <a:extLst>
              <a:ext uri="{FF2B5EF4-FFF2-40B4-BE49-F238E27FC236}">
                <a16:creationId xmlns:a16="http://schemas.microsoft.com/office/drawing/2014/main" id="{BCE81102-4AA3-DBD9-9990-D8A8EC56CE30}"/>
              </a:ext>
            </a:extLst>
          </p:cNvPr>
          <p:cNvSpPr/>
          <p:nvPr/>
        </p:nvSpPr>
        <p:spPr>
          <a:xfrm>
            <a:off x="6148091" y="2174458"/>
            <a:ext cx="150224" cy="151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7" name="Rectángulo 1056">
            <a:extLst>
              <a:ext uri="{FF2B5EF4-FFF2-40B4-BE49-F238E27FC236}">
                <a16:creationId xmlns:a16="http://schemas.microsoft.com/office/drawing/2014/main" id="{CC52DA4A-DE40-6157-3F44-7279993CBC81}"/>
              </a:ext>
            </a:extLst>
          </p:cNvPr>
          <p:cNvSpPr/>
          <p:nvPr/>
        </p:nvSpPr>
        <p:spPr>
          <a:xfrm>
            <a:off x="6148091" y="4380957"/>
            <a:ext cx="150224" cy="151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5" name="CuadroTexto 1064">
            <a:extLst>
              <a:ext uri="{FF2B5EF4-FFF2-40B4-BE49-F238E27FC236}">
                <a16:creationId xmlns:a16="http://schemas.microsoft.com/office/drawing/2014/main" id="{5D939187-FBF5-56D2-5738-B5554155C945}"/>
              </a:ext>
            </a:extLst>
          </p:cNvPr>
          <p:cNvSpPr txBox="1"/>
          <p:nvPr/>
        </p:nvSpPr>
        <p:spPr>
          <a:xfrm>
            <a:off x="7035197" y="2694597"/>
            <a:ext cx="868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Coordinador SAE Integral</a:t>
            </a:r>
            <a:endParaRPr kumimoji="0" lang="es-CL" sz="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pic>
        <p:nvPicPr>
          <p:cNvPr id="1067" name="Imagen 1066" descr="Icono&#10;&#10;El contenido generado por IA puede ser incorrecto.">
            <a:extLst>
              <a:ext uri="{FF2B5EF4-FFF2-40B4-BE49-F238E27FC236}">
                <a16:creationId xmlns:a16="http://schemas.microsoft.com/office/drawing/2014/main" id="{50D9FB99-4122-09A1-562A-F54300DAA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411" y="2392840"/>
            <a:ext cx="344218" cy="344218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577EA0E7-44E3-78FA-5289-FED5593D8D8B}"/>
              </a:ext>
            </a:extLst>
          </p:cNvPr>
          <p:cNvSpPr txBox="1"/>
          <p:nvPr/>
        </p:nvSpPr>
        <p:spPr>
          <a:xfrm>
            <a:off x="6148091" y="3428590"/>
            <a:ext cx="143811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Solicitudes Académicas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Toma de ramos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Carga académica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Certificados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Proceso de titulación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Pase TNE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7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1746CEA-46C1-78FF-2908-3109DCDFF5D8}"/>
              </a:ext>
            </a:extLst>
          </p:cNvPr>
          <p:cNvSpPr txBox="1"/>
          <p:nvPr/>
        </p:nvSpPr>
        <p:spPr>
          <a:xfrm>
            <a:off x="7463623" y="3387876"/>
            <a:ext cx="143811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Matrículas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Gestión y orientación de becas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Gestión de Retención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CAE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7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Refinanciamiento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7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Redocumentación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283AF90-3C44-84F4-91EF-DA4E30599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37613C36-19E0-818D-0BC7-E2372E21F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588" y="5754106"/>
            <a:ext cx="362927" cy="36292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80DD7DB-3EEE-19DC-044B-8C7FEB461EE5}"/>
              </a:ext>
            </a:extLst>
          </p:cNvPr>
          <p:cNvSpPr txBox="1"/>
          <p:nvPr/>
        </p:nvSpPr>
        <p:spPr>
          <a:xfrm>
            <a:off x="6148091" y="6112163"/>
            <a:ext cx="736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Consejera</a:t>
            </a:r>
            <a:endParaRPr kumimoji="0" lang="es-CL" sz="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19EAA8F-850D-ED94-DFD2-F80F9B0E1170}"/>
              </a:ext>
            </a:extLst>
          </p:cNvPr>
          <p:cNvSpPr txBox="1"/>
          <p:nvPr/>
        </p:nvSpPr>
        <p:spPr>
          <a:xfrm>
            <a:off x="6371767" y="4954333"/>
            <a:ext cx="256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Escuela (Secretario académico – Online)</a:t>
            </a: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110" name="Conector recto de flecha 109">
            <a:extLst>
              <a:ext uri="{FF2B5EF4-FFF2-40B4-BE49-F238E27FC236}">
                <a16:creationId xmlns:a16="http://schemas.microsoft.com/office/drawing/2014/main" id="{C52BCC9C-764A-5F5A-681A-E873B6168FF6}"/>
              </a:ext>
            </a:extLst>
          </p:cNvPr>
          <p:cNvCxnSpPr>
            <a:cxnSpLocks/>
          </p:cNvCxnSpPr>
          <p:nvPr/>
        </p:nvCxnSpPr>
        <p:spPr>
          <a:xfrm>
            <a:off x="5956300" y="4482530"/>
            <a:ext cx="171251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cto de flecha 112">
            <a:extLst>
              <a:ext uri="{FF2B5EF4-FFF2-40B4-BE49-F238E27FC236}">
                <a16:creationId xmlns:a16="http://schemas.microsoft.com/office/drawing/2014/main" id="{33FF514A-0B7B-A5E9-5155-FBB8D0E1F654}"/>
              </a:ext>
            </a:extLst>
          </p:cNvPr>
          <p:cNvCxnSpPr>
            <a:cxnSpLocks/>
          </p:cNvCxnSpPr>
          <p:nvPr/>
        </p:nvCxnSpPr>
        <p:spPr>
          <a:xfrm>
            <a:off x="6104658" y="5118449"/>
            <a:ext cx="218569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cto de flecha 113">
            <a:extLst>
              <a:ext uri="{FF2B5EF4-FFF2-40B4-BE49-F238E27FC236}">
                <a16:creationId xmlns:a16="http://schemas.microsoft.com/office/drawing/2014/main" id="{5D55026B-5881-C340-BE6C-01F26562818A}"/>
              </a:ext>
            </a:extLst>
          </p:cNvPr>
          <p:cNvCxnSpPr>
            <a:cxnSpLocks/>
          </p:cNvCxnSpPr>
          <p:nvPr/>
        </p:nvCxnSpPr>
        <p:spPr>
          <a:xfrm>
            <a:off x="5956300" y="2324839"/>
            <a:ext cx="171251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AE02C3CE-44F4-9AE5-33D2-571636734808}"/>
              </a:ext>
            </a:extLst>
          </p:cNvPr>
          <p:cNvCxnSpPr>
            <a:cxnSpLocks/>
          </p:cNvCxnSpPr>
          <p:nvPr/>
        </p:nvCxnSpPr>
        <p:spPr>
          <a:xfrm>
            <a:off x="5945790" y="2315312"/>
            <a:ext cx="0" cy="2180488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de flecha 118">
            <a:extLst>
              <a:ext uri="{FF2B5EF4-FFF2-40B4-BE49-F238E27FC236}">
                <a16:creationId xmlns:a16="http://schemas.microsoft.com/office/drawing/2014/main" id="{B2D76079-1820-22EA-EA24-D2196A62940B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273833" y="3972261"/>
            <a:ext cx="682467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60DB33A7-A6F1-5B6E-5621-C081B2143CE8}"/>
              </a:ext>
            </a:extLst>
          </p:cNvPr>
          <p:cNvCxnSpPr>
            <a:cxnSpLocks/>
          </p:cNvCxnSpPr>
          <p:nvPr/>
        </p:nvCxnSpPr>
        <p:spPr>
          <a:xfrm>
            <a:off x="6101188" y="5113677"/>
            <a:ext cx="0" cy="57393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cto de flecha 143">
            <a:extLst>
              <a:ext uri="{FF2B5EF4-FFF2-40B4-BE49-F238E27FC236}">
                <a16:creationId xmlns:a16="http://schemas.microsoft.com/office/drawing/2014/main" id="{9BADA46B-E737-F11C-AF78-33E15B05E505}"/>
              </a:ext>
            </a:extLst>
          </p:cNvPr>
          <p:cNvCxnSpPr>
            <a:cxnSpLocks/>
          </p:cNvCxnSpPr>
          <p:nvPr/>
        </p:nvCxnSpPr>
        <p:spPr>
          <a:xfrm>
            <a:off x="6101188" y="5463479"/>
            <a:ext cx="0" cy="2906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CF2C14F2-A8AF-558A-B1AD-D01D776BEDEF}"/>
              </a:ext>
            </a:extLst>
          </p:cNvPr>
          <p:cNvSpPr/>
          <p:nvPr/>
        </p:nvSpPr>
        <p:spPr>
          <a:xfrm>
            <a:off x="6130866" y="2168046"/>
            <a:ext cx="230535" cy="2307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40CBEBB-4EED-1A2C-A572-0AF99B096D0D}"/>
              </a:ext>
            </a:extLst>
          </p:cNvPr>
          <p:cNvSpPr/>
          <p:nvPr/>
        </p:nvSpPr>
        <p:spPr>
          <a:xfrm>
            <a:off x="6219611" y="4336598"/>
            <a:ext cx="230535" cy="2307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71AA471-585D-388E-4B4D-F0E6BC20A25F}"/>
              </a:ext>
            </a:extLst>
          </p:cNvPr>
          <p:cNvSpPr/>
          <p:nvPr/>
        </p:nvSpPr>
        <p:spPr>
          <a:xfrm>
            <a:off x="6347923" y="5065024"/>
            <a:ext cx="230535" cy="2307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C8DB682F-0A25-DAC7-A325-E47B789A78B4}"/>
              </a:ext>
            </a:extLst>
          </p:cNvPr>
          <p:cNvSpPr txBox="1">
            <a:spLocks/>
          </p:cNvSpPr>
          <p:nvPr/>
        </p:nvSpPr>
        <p:spPr>
          <a:xfrm>
            <a:off x="1504802" y="3624082"/>
            <a:ext cx="3769031" cy="696358"/>
          </a:xfrm>
          <a:prstGeom prst="roundRect">
            <a:avLst>
              <a:gd name="adj" fmla="val 7097"/>
            </a:avLst>
          </a:prstGeom>
          <a:solidFill>
            <a:schemeClr val="tx2">
              <a:lumMod val="75000"/>
            </a:schemeClr>
          </a:solidFill>
          <a:ln w="3175">
            <a:solidFill>
              <a:schemeClr val="bg1">
                <a:lumMod val="95000"/>
              </a:schemeClr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/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/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/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</a:t>
            </a: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rimera Línea Atención </a:t>
            </a:r>
            <a:b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</a:b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(Resolución o Gestión)</a:t>
            </a:r>
          </a:p>
        </p:txBody>
      </p:sp>
    </p:spTree>
    <p:extLst>
      <p:ext uri="{BB962C8B-B14F-4D97-AF65-F5344CB8AC3E}">
        <p14:creationId xmlns:p14="http://schemas.microsoft.com/office/powerpoint/2010/main" val="25532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07055-70EA-B95A-4C03-24FD16DF0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B418CBC-A275-4C35-44B6-7D4E70C74792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rgbClr val="A50021"/>
          </a:solidFill>
          <a:ln w="12700" cap="flat" cmpd="sng" algn="ctr">
            <a:solidFill>
              <a:srgbClr val="091B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</a:t>
            </a:r>
            <a:endParaRPr kumimoji="0" lang="es-CL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17EDD5F-ED10-5E23-5C00-9EB36DF1BAF5}"/>
              </a:ext>
            </a:extLst>
          </p:cNvPr>
          <p:cNvSpPr/>
          <p:nvPr/>
        </p:nvSpPr>
        <p:spPr>
          <a:xfrm>
            <a:off x="6227110" y="1505555"/>
            <a:ext cx="2724871" cy="4483727"/>
          </a:xfrm>
          <a:prstGeom prst="roundRect">
            <a:avLst>
              <a:gd name="adj" fmla="val 314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4E25E0-1494-07F5-EC9F-4B480A43D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01"/>
            <a:ext cx="11324312" cy="993669"/>
          </a:xfrm>
        </p:spPr>
        <p:txBody>
          <a:bodyPr/>
          <a:lstStyle/>
          <a:p>
            <a:r>
              <a:rPr lang="es-CL" sz="3200"/>
              <a:t>Modelo de gestión de requerimientos de servicio al estudiante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7DE18EB-CBAA-3920-F94A-116056CA081C}"/>
              </a:ext>
            </a:extLst>
          </p:cNvPr>
          <p:cNvSpPr txBox="1">
            <a:spLocks/>
          </p:cNvSpPr>
          <p:nvPr/>
        </p:nvSpPr>
        <p:spPr>
          <a:xfrm>
            <a:off x="6371529" y="1554622"/>
            <a:ext cx="2422349" cy="704213"/>
          </a:xfrm>
          <a:prstGeom prst="roundRect">
            <a:avLst>
              <a:gd name="adj" fmla="val 4838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bg1">
                <a:lumMod val="95000"/>
              </a:schemeClr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/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/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/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Tercera línea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(Resolutora)</a:t>
            </a:r>
            <a:endParaRPr kumimoji="0" lang="es-C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52" name="CuadroTexto 1051">
            <a:extLst>
              <a:ext uri="{FF2B5EF4-FFF2-40B4-BE49-F238E27FC236}">
                <a16:creationId xmlns:a16="http://schemas.microsoft.com/office/drawing/2014/main" id="{AE07DC1C-E5DF-542F-B684-0A2DA17CC9B1}"/>
              </a:ext>
            </a:extLst>
          </p:cNvPr>
          <p:cNvSpPr txBox="1"/>
          <p:nvPr/>
        </p:nvSpPr>
        <p:spPr>
          <a:xfrm>
            <a:off x="6318946" y="2332246"/>
            <a:ext cx="2829347" cy="3134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Registro Curricular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Planificación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GOA</a:t>
            </a:r>
            <a:r>
              <a:rPr kumimoji="0" lang="es-ES" sz="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(Gestión Operaciones Académicas</a:t>
            </a:r>
            <a:r>
              <a:rPr lang="es-ES" sz="800" b="1" dirty="0">
                <a:solidFill>
                  <a:srgbClr val="336600"/>
                </a:solidFill>
                <a:latin typeface="Ubuntu" panose="020B0504030602030204" pitchFamily="34" charset="0"/>
              </a:rPr>
              <a:t>)</a:t>
            </a: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Secretaria General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Matricula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MAS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DFE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Finanzas</a:t>
            </a:r>
          </a:p>
        </p:txBody>
      </p:sp>
      <p:cxnSp>
        <p:nvCxnSpPr>
          <p:cNvPr id="1069" name="Conector: angular 1068">
            <a:extLst>
              <a:ext uri="{FF2B5EF4-FFF2-40B4-BE49-F238E27FC236}">
                <a16:creationId xmlns:a16="http://schemas.microsoft.com/office/drawing/2014/main" id="{031682B7-942E-4A08-2F56-37EC78ABD00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11157" y="3581054"/>
            <a:ext cx="3040857" cy="183358"/>
          </a:xfrm>
          <a:prstGeom prst="bentConnector3">
            <a:avLst>
              <a:gd name="adj1" fmla="val 100013"/>
            </a:avLst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9" name="Rectángulo 1108">
            <a:extLst>
              <a:ext uri="{FF2B5EF4-FFF2-40B4-BE49-F238E27FC236}">
                <a16:creationId xmlns:a16="http://schemas.microsoft.com/office/drawing/2014/main" id="{5EABAB48-B9E7-A101-EC28-E0E94B3A75BC}"/>
              </a:ext>
            </a:extLst>
          </p:cNvPr>
          <p:cNvSpPr/>
          <p:nvPr/>
        </p:nvSpPr>
        <p:spPr>
          <a:xfrm>
            <a:off x="6238681" y="3034021"/>
            <a:ext cx="150224" cy="1518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1" name="Rectángulo 1110">
            <a:extLst>
              <a:ext uri="{FF2B5EF4-FFF2-40B4-BE49-F238E27FC236}">
                <a16:creationId xmlns:a16="http://schemas.microsoft.com/office/drawing/2014/main" id="{7954D65B-E565-A0C2-884B-4BEC16A02D6A}"/>
              </a:ext>
            </a:extLst>
          </p:cNvPr>
          <p:cNvSpPr/>
          <p:nvPr/>
        </p:nvSpPr>
        <p:spPr>
          <a:xfrm>
            <a:off x="6242131" y="3281885"/>
            <a:ext cx="150224" cy="1518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6" name="Rectángulo 1115">
            <a:extLst>
              <a:ext uri="{FF2B5EF4-FFF2-40B4-BE49-F238E27FC236}">
                <a16:creationId xmlns:a16="http://schemas.microsoft.com/office/drawing/2014/main" id="{C45CCFE9-FB4B-CE97-0DDB-570016705169}"/>
              </a:ext>
            </a:extLst>
          </p:cNvPr>
          <p:cNvSpPr/>
          <p:nvPr/>
        </p:nvSpPr>
        <p:spPr>
          <a:xfrm>
            <a:off x="6235123" y="5761172"/>
            <a:ext cx="150224" cy="1518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23" name="Conector recto de flecha 1122">
            <a:extLst>
              <a:ext uri="{FF2B5EF4-FFF2-40B4-BE49-F238E27FC236}">
                <a16:creationId xmlns:a16="http://schemas.microsoft.com/office/drawing/2014/main" id="{492F234A-0B14-BC45-FE55-076650C5CBBC}"/>
              </a:ext>
            </a:extLst>
          </p:cNvPr>
          <p:cNvCxnSpPr>
            <a:cxnSpLocks/>
          </p:cNvCxnSpPr>
          <p:nvPr/>
        </p:nvCxnSpPr>
        <p:spPr>
          <a:xfrm>
            <a:off x="6037524" y="2950754"/>
            <a:ext cx="197644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7" name="Conector recto de flecha 1126">
            <a:extLst>
              <a:ext uri="{FF2B5EF4-FFF2-40B4-BE49-F238E27FC236}">
                <a16:creationId xmlns:a16="http://schemas.microsoft.com/office/drawing/2014/main" id="{4CDDF65A-FB6E-C9F7-9397-8326522972BF}"/>
              </a:ext>
            </a:extLst>
          </p:cNvPr>
          <p:cNvCxnSpPr>
            <a:cxnSpLocks/>
          </p:cNvCxnSpPr>
          <p:nvPr/>
        </p:nvCxnSpPr>
        <p:spPr>
          <a:xfrm>
            <a:off x="6037525" y="2565423"/>
            <a:ext cx="190500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8" name="Conector recto de flecha 1127">
            <a:extLst>
              <a:ext uri="{FF2B5EF4-FFF2-40B4-BE49-F238E27FC236}">
                <a16:creationId xmlns:a16="http://schemas.microsoft.com/office/drawing/2014/main" id="{7283766C-B2D1-5066-3324-A2A79116A530}"/>
              </a:ext>
            </a:extLst>
          </p:cNvPr>
          <p:cNvCxnSpPr>
            <a:cxnSpLocks/>
          </p:cNvCxnSpPr>
          <p:nvPr/>
        </p:nvCxnSpPr>
        <p:spPr>
          <a:xfrm>
            <a:off x="6037525" y="3359533"/>
            <a:ext cx="200024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9" name="Conector recto de flecha 1128">
            <a:extLst>
              <a:ext uri="{FF2B5EF4-FFF2-40B4-BE49-F238E27FC236}">
                <a16:creationId xmlns:a16="http://schemas.microsoft.com/office/drawing/2014/main" id="{6437A3DE-EB49-12FC-1613-4692D87110AF}"/>
              </a:ext>
            </a:extLst>
          </p:cNvPr>
          <p:cNvCxnSpPr>
            <a:cxnSpLocks/>
          </p:cNvCxnSpPr>
          <p:nvPr/>
        </p:nvCxnSpPr>
        <p:spPr>
          <a:xfrm>
            <a:off x="6039906" y="3728689"/>
            <a:ext cx="197644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0" name="Conector recto de flecha 1129">
            <a:extLst>
              <a:ext uri="{FF2B5EF4-FFF2-40B4-BE49-F238E27FC236}">
                <a16:creationId xmlns:a16="http://schemas.microsoft.com/office/drawing/2014/main" id="{8A937F4E-15DD-A6CB-7928-EE1159A23F3A}"/>
              </a:ext>
            </a:extLst>
          </p:cNvPr>
          <p:cNvCxnSpPr>
            <a:cxnSpLocks/>
          </p:cNvCxnSpPr>
          <p:nvPr/>
        </p:nvCxnSpPr>
        <p:spPr>
          <a:xfrm>
            <a:off x="6042287" y="4824351"/>
            <a:ext cx="190499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1" name="Conector recto de flecha 1130">
            <a:extLst>
              <a:ext uri="{FF2B5EF4-FFF2-40B4-BE49-F238E27FC236}">
                <a16:creationId xmlns:a16="http://schemas.microsoft.com/office/drawing/2014/main" id="{E2388023-BE95-BC67-5EEA-B623DA87FCE2}"/>
              </a:ext>
            </a:extLst>
          </p:cNvPr>
          <p:cNvCxnSpPr>
            <a:cxnSpLocks/>
          </p:cNvCxnSpPr>
          <p:nvPr/>
        </p:nvCxnSpPr>
        <p:spPr>
          <a:xfrm>
            <a:off x="6042287" y="4065087"/>
            <a:ext cx="190500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strella: 5 puntas 41">
            <a:extLst>
              <a:ext uri="{FF2B5EF4-FFF2-40B4-BE49-F238E27FC236}">
                <a16:creationId xmlns:a16="http://schemas.microsoft.com/office/drawing/2014/main" id="{5F483E9D-9AE8-9795-6802-6E274BE4EF1E}"/>
              </a:ext>
            </a:extLst>
          </p:cNvPr>
          <p:cNvSpPr/>
          <p:nvPr/>
        </p:nvSpPr>
        <p:spPr>
          <a:xfrm>
            <a:off x="8650755" y="2940833"/>
            <a:ext cx="262579" cy="291136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8CF6D8E-68B4-D90E-8AE3-DCB6A1DB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D690A14D-8372-18F8-6038-97C779B453A2}"/>
              </a:ext>
            </a:extLst>
          </p:cNvPr>
          <p:cNvSpPr/>
          <p:nvPr/>
        </p:nvSpPr>
        <p:spPr>
          <a:xfrm>
            <a:off x="6346369" y="3237272"/>
            <a:ext cx="230535" cy="2307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9222BCE8-31F2-A38C-5345-A82999183AF5}"/>
              </a:ext>
            </a:extLst>
          </p:cNvPr>
          <p:cNvCxnSpPr>
            <a:cxnSpLocks/>
          </p:cNvCxnSpPr>
          <p:nvPr/>
        </p:nvCxnSpPr>
        <p:spPr>
          <a:xfrm>
            <a:off x="6039906" y="4454973"/>
            <a:ext cx="192880" cy="2666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de flecha 93">
            <a:extLst>
              <a:ext uri="{FF2B5EF4-FFF2-40B4-BE49-F238E27FC236}">
                <a16:creationId xmlns:a16="http://schemas.microsoft.com/office/drawing/2014/main" id="{BEAE2404-A2CD-933F-E7B0-3B4D030D2C61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4968794" y="2143635"/>
            <a:ext cx="1073493" cy="0"/>
          </a:xfrm>
          <a:prstGeom prst="straightConnector1">
            <a:avLst/>
          </a:prstGeom>
          <a:ln w="3175">
            <a:solidFill>
              <a:srgbClr val="FF0000"/>
            </a:solidFill>
            <a:prstDash val="dash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Content Placeholder 8">
            <a:extLst>
              <a:ext uri="{FF2B5EF4-FFF2-40B4-BE49-F238E27FC236}">
                <a16:creationId xmlns:a16="http://schemas.microsoft.com/office/drawing/2014/main" id="{B3FBA82E-8EE4-FE7E-CFFB-2D985007C90A}"/>
              </a:ext>
            </a:extLst>
          </p:cNvPr>
          <p:cNvSpPr txBox="1">
            <a:spLocks/>
          </p:cNvSpPr>
          <p:nvPr/>
        </p:nvSpPr>
        <p:spPr>
          <a:xfrm>
            <a:off x="2546445" y="1791528"/>
            <a:ext cx="2422349" cy="704213"/>
          </a:xfrm>
          <a:prstGeom prst="roundRect">
            <a:avLst>
              <a:gd name="adj" fmla="val 7203"/>
            </a:avLst>
          </a:prstGeom>
          <a:solidFill>
            <a:schemeClr val="accent2"/>
          </a:solidFill>
          <a:ln w="3175">
            <a:solidFill>
              <a:schemeClr val="bg1">
                <a:lumMod val="95000"/>
              </a:schemeClr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/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/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/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Segunda  línea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Resolución o Gestión</a:t>
            </a:r>
            <a:endParaRPr kumimoji="0" lang="es-C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FC917AD-1E13-B7E7-7EB0-79D80FC48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307" y="-14637"/>
            <a:ext cx="12210613" cy="855681"/>
          </a:xfrm>
          <a:prstGeom prst="rect">
            <a:avLst/>
          </a:prstGeom>
        </p:spPr>
      </p:pic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BF6BD45B-4C38-4D72-8019-185F6D2E5B99}"/>
              </a:ext>
            </a:extLst>
          </p:cNvPr>
          <p:cNvGraphicFramePr/>
          <p:nvPr/>
        </p:nvGraphicFramePr>
        <p:xfrm>
          <a:off x="733863" y="489800"/>
          <a:ext cx="11247120" cy="4644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E1D7A83B-7CD4-47A9-9AA5-FEB9DB95D7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2589" y="2079946"/>
            <a:ext cx="301571" cy="2882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FCC93EF-37EC-46A1-B67E-D41598FE8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4720" y="3184341"/>
            <a:ext cx="363086" cy="2876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1D3B0F-011F-4414-A47D-944626877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6353" y="3184341"/>
            <a:ext cx="245938" cy="2547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A93A75-E498-427F-8242-1087AA6C33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1730" y="3168490"/>
            <a:ext cx="1047465" cy="141286"/>
          </a:xfrm>
          <a:prstGeom prst="rect">
            <a:avLst/>
          </a:prstGeom>
        </p:spPr>
      </p:pic>
      <p:pic>
        <p:nvPicPr>
          <p:cNvPr id="17" name="Picture 4" descr="Perfect Climate | Air Conditioning and Heati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0" y="2072767"/>
            <a:ext cx="295453" cy="29545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n 1">
            <a:hlinkClick r:id="" action="ppaction://noaction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1952" y="2071027"/>
            <a:ext cx="333375" cy="29719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4" descr="Perfect Climate | Air Conditioning and Heati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06" y="3197120"/>
            <a:ext cx="295453" cy="29545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AutoShape 2" descr="Icono Facebook PNG transparente - Stick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074" y="2902652"/>
            <a:ext cx="209447" cy="21867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5448" y="2592318"/>
            <a:ext cx="280697" cy="276242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0487" y="2230085"/>
            <a:ext cx="398616" cy="38438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103" y="2135889"/>
            <a:ext cx="276651" cy="256408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09404" y="2125327"/>
            <a:ext cx="280011" cy="252559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4725" y="2127815"/>
            <a:ext cx="266704" cy="26035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FCC93EF-37EC-46A1-B67E-D41598FE8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269" y="2047038"/>
            <a:ext cx="363086" cy="287676"/>
          </a:xfrm>
          <a:prstGeom prst="rect">
            <a:avLst/>
          </a:prstGeom>
        </p:spPr>
      </p:pic>
      <p:sp>
        <p:nvSpPr>
          <p:cNvPr id="38" name="Flecha curvada hacia la izquierda 37"/>
          <p:cNvSpPr/>
          <p:nvPr/>
        </p:nvSpPr>
        <p:spPr>
          <a:xfrm rot="5761307">
            <a:off x="8142554" y="2869339"/>
            <a:ext cx="629566" cy="1603648"/>
          </a:xfrm>
          <a:prstGeom prst="curvedLeftArrow">
            <a:avLst>
              <a:gd name="adj1" fmla="val 5497"/>
              <a:gd name="adj2" fmla="val 16160"/>
              <a:gd name="adj3" fmla="val 22261"/>
            </a:avLst>
          </a:prstGeom>
          <a:solidFill>
            <a:srgbClr val="002060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147546-6EDB-4BDA-8503-999FDD72B1EB}"/>
              </a:ext>
            </a:extLst>
          </p:cNvPr>
          <p:cNvSpPr txBox="1"/>
          <p:nvPr/>
        </p:nvSpPr>
        <p:spPr>
          <a:xfrm>
            <a:off x="2359181" y="3252385"/>
            <a:ext cx="3621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Detección temprana 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44" name="Picture 4" descr="Website cursor stroke icon - Transparent PNG &amp; SVG vector file">
            <a:extLst>
              <a:ext uri="{FF2B5EF4-FFF2-40B4-BE49-F238E27FC236}">
                <a16:creationId xmlns:a16="http://schemas.microsoft.com/office/drawing/2014/main" id="{276A9A74-0B27-4872-B818-8D354927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6" y="3157813"/>
            <a:ext cx="544085" cy="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B289DCFE-A184-4E7C-835C-42450A16CC49}"/>
              </a:ext>
            </a:extLst>
          </p:cNvPr>
          <p:cNvSpPr/>
          <p:nvPr/>
        </p:nvSpPr>
        <p:spPr>
          <a:xfrm>
            <a:off x="9241733" y="5141315"/>
            <a:ext cx="1508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Gestión F.I.F.O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C61A152-CA7B-4F6C-BA33-BB8D65B080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56526" y="4068326"/>
            <a:ext cx="1066892" cy="1072989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A0C528BC-8DC1-4095-BFF7-E573CDA1C139}"/>
              </a:ext>
            </a:extLst>
          </p:cNvPr>
          <p:cNvSpPr txBox="1"/>
          <p:nvPr/>
        </p:nvSpPr>
        <p:spPr>
          <a:xfrm>
            <a:off x="141851" y="116086"/>
            <a:ext cx="1088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Flujo de gestión de reclamos internos y mediación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877FCD86-1D56-E36D-7B4A-1E327CCB6C56}"/>
              </a:ext>
            </a:extLst>
          </p:cNvPr>
          <p:cNvSpPr/>
          <p:nvPr/>
        </p:nvSpPr>
        <p:spPr>
          <a:xfrm>
            <a:off x="4493128" y="3812891"/>
            <a:ext cx="463992" cy="401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75F8BD-5748-EFE7-B92B-E55778E3A15E}"/>
              </a:ext>
            </a:extLst>
          </p:cNvPr>
          <p:cNvSpPr txBox="1"/>
          <p:nvPr/>
        </p:nvSpPr>
        <p:spPr>
          <a:xfrm>
            <a:off x="3376942" y="4410359"/>
            <a:ext cx="28241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Proceso de Clasificación - Recategorización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Consulta: 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Preguntas sobre cualquier tema de la universidad, pueden ser o no cerrados en primera línea o derivarse.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Solicitud: 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Requerimiento que tiene un proceso definido, siempre se deriva a un área resolutor.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Reclamo:  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Solicitud no atendida en plazo, tiempo o que genera una percepción de mal servicio. Reclamo es oponerse a algo de palabra o por escrito, expresando una queja o disconformidad.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5EB0CAFB-2A33-0633-3962-2CAE4B5CFC2C}"/>
              </a:ext>
            </a:extLst>
          </p:cNvPr>
          <p:cNvSpPr/>
          <p:nvPr/>
        </p:nvSpPr>
        <p:spPr>
          <a:xfrm>
            <a:off x="7234882" y="3784354"/>
            <a:ext cx="463992" cy="401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DF707C7-07E2-5B5C-F80D-8E9BEF509F77}"/>
              </a:ext>
            </a:extLst>
          </p:cNvPr>
          <p:cNvSpPr txBox="1"/>
          <p:nvPr/>
        </p:nvSpPr>
        <p:spPr>
          <a:xfrm>
            <a:off x="6232773" y="4400205"/>
            <a:ext cx="250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SLA de atención: 5 días hábiles</a:t>
            </a:r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C4E18C9-9500-EE6B-426C-56DCF397FB19}"/>
              </a:ext>
            </a:extLst>
          </p:cNvPr>
          <p:cNvSpPr txBox="1"/>
          <p:nvPr/>
        </p:nvSpPr>
        <p:spPr>
          <a:xfrm>
            <a:off x="225997" y="4340479"/>
            <a:ext cx="282416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Sistemas involucrados en el proceso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Sistema de Registro es a través de CRM  (Microsoft Dynamics CRM)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El contacto telefónico a través de Neotel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La comunicación con el estudiante inicia en los distintos canales disponibles, se registra el caso a través de la plataforma gestiona tu caso, se realiza el proceso de atención y se brinda respuesta y cierre a través del CRM.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6" name="Shape 477">
            <a:extLst>
              <a:ext uri="{FF2B5EF4-FFF2-40B4-BE49-F238E27FC236}">
                <a16:creationId xmlns:a16="http://schemas.microsoft.com/office/drawing/2014/main" id="{409EB4CF-7F48-3E97-6F31-C144B84D0D0A}"/>
              </a:ext>
            </a:extLst>
          </p:cNvPr>
          <p:cNvSpPr>
            <a:spLocks noChangeAspect="1"/>
          </p:cNvSpPr>
          <p:nvPr/>
        </p:nvSpPr>
        <p:spPr>
          <a:xfrm>
            <a:off x="7163590" y="4684296"/>
            <a:ext cx="432000" cy="432000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297" y="168"/>
                </a:moveTo>
                <a:cubicBezTo>
                  <a:pt x="293" y="168"/>
                  <a:pt x="289" y="172"/>
                  <a:pt x="289" y="176"/>
                </a:cubicBezTo>
                <a:cubicBezTo>
                  <a:pt x="289" y="181"/>
                  <a:pt x="293" y="184"/>
                  <a:pt x="297" y="184"/>
                </a:cubicBezTo>
                <a:cubicBezTo>
                  <a:pt x="302" y="184"/>
                  <a:pt x="305" y="181"/>
                  <a:pt x="305" y="176"/>
                </a:cubicBezTo>
                <a:cubicBezTo>
                  <a:pt x="305" y="172"/>
                  <a:pt x="302" y="168"/>
                  <a:pt x="297" y="168"/>
                </a:cubicBezTo>
                <a:moveTo>
                  <a:pt x="121" y="274"/>
                </a:moveTo>
                <a:cubicBezTo>
                  <a:pt x="117" y="271"/>
                  <a:pt x="112" y="273"/>
                  <a:pt x="110" y="277"/>
                </a:cubicBezTo>
                <a:cubicBezTo>
                  <a:pt x="107" y="280"/>
                  <a:pt x="109" y="285"/>
                  <a:pt x="113" y="288"/>
                </a:cubicBezTo>
                <a:cubicBezTo>
                  <a:pt x="116" y="290"/>
                  <a:pt x="121" y="289"/>
                  <a:pt x="124" y="285"/>
                </a:cubicBezTo>
                <a:cubicBezTo>
                  <a:pt x="126" y="281"/>
                  <a:pt x="124" y="276"/>
                  <a:pt x="121" y="274"/>
                </a:cubicBezTo>
                <a:moveTo>
                  <a:pt x="69" y="230"/>
                </a:moveTo>
                <a:cubicBezTo>
                  <a:pt x="65" y="232"/>
                  <a:pt x="63" y="237"/>
                  <a:pt x="66" y="241"/>
                </a:cubicBezTo>
                <a:cubicBezTo>
                  <a:pt x="68" y="244"/>
                  <a:pt x="73" y="246"/>
                  <a:pt x="77" y="244"/>
                </a:cubicBezTo>
                <a:cubicBezTo>
                  <a:pt x="80" y="241"/>
                  <a:pt x="82" y="236"/>
                  <a:pt x="80" y="233"/>
                </a:cubicBezTo>
                <a:cubicBezTo>
                  <a:pt x="77" y="229"/>
                  <a:pt x="72" y="227"/>
                  <a:pt x="69" y="230"/>
                </a:cubicBezTo>
                <a:moveTo>
                  <a:pt x="113" y="65"/>
                </a:moveTo>
                <a:cubicBezTo>
                  <a:pt x="109" y="67"/>
                  <a:pt x="107" y="72"/>
                  <a:pt x="110" y="76"/>
                </a:cubicBezTo>
                <a:cubicBezTo>
                  <a:pt x="112" y="80"/>
                  <a:pt x="117" y="81"/>
                  <a:pt x="121" y="79"/>
                </a:cubicBezTo>
                <a:cubicBezTo>
                  <a:pt x="124" y="77"/>
                  <a:pt x="126" y="72"/>
                  <a:pt x="124" y="68"/>
                </a:cubicBezTo>
                <a:cubicBezTo>
                  <a:pt x="121" y="64"/>
                  <a:pt x="116" y="63"/>
                  <a:pt x="113" y="65"/>
                </a:cubicBezTo>
                <a:moveTo>
                  <a:pt x="56" y="168"/>
                </a:moveTo>
                <a:cubicBezTo>
                  <a:pt x="52" y="168"/>
                  <a:pt x="48" y="172"/>
                  <a:pt x="48" y="176"/>
                </a:cubicBezTo>
                <a:cubicBezTo>
                  <a:pt x="48" y="181"/>
                  <a:pt x="52" y="184"/>
                  <a:pt x="56" y="184"/>
                </a:cubicBezTo>
                <a:cubicBezTo>
                  <a:pt x="61" y="184"/>
                  <a:pt x="64" y="181"/>
                  <a:pt x="64" y="176"/>
                </a:cubicBezTo>
                <a:cubicBezTo>
                  <a:pt x="64" y="172"/>
                  <a:pt x="61" y="168"/>
                  <a:pt x="56" y="168"/>
                </a:cubicBezTo>
                <a:moveTo>
                  <a:pt x="233" y="79"/>
                </a:moveTo>
                <a:cubicBezTo>
                  <a:pt x="237" y="81"/>
                  <a:pt x="242" y="80"/>
                  <a:pt x="244" y="76"/>
                </a:cubicBezTo>
                <a:cubicBezTo>
                  <a:pt x="246" y="72"/>
                  <a:pt x="245" y="67"/>
                  <a:pt x="241" y="65"/>
                </a:cubicBezTo>
                <a:cubicBezTo>
                  <a:pt x="237" y="63"/>
                  <a:pt x="232" y="64"/>
                  <a:pt x="230" y="68"/>
                </a:cubicBezTo>
                <a:cubicBezTo>
                  <a:pt x="228" y="72"/>
                  <a:pt x="229" y="77"/>
                  <a:pt x="233" y="79"/>
                </a:cubicBezTo>
                <a:moveTo>
                  <a:pt x="77" y="109"/>
                </a:moveTo>
                <a:cubicBezTo>
                  <a:pt x="73" y="107"/>
                  <a:pt x="68" y="108"/>
                  <a:pt x="66" y="112"/>
                </a:cubicBezTo>
                <a:cubicBezTo>
                  <a:pt x="63" y="116"/>
                  <a:pt x="65" y="121"/>
                  <a:pt x="69" y="123"/>
                </a:cubicBezTo>
                <a:cubicBezTo>
                  <a:pt x="72" y="125"/>
                  <a:pt x="77" y="124"/>
                  <a:pt x="80" y="120"/>
                </a:cubicBezTo>
                <a:cubicBezTo>
                  <a:pt x="82" y="116"/>
                  <a:pt x="80" y="111"/>
                  <a:pt x="77" y="109"/>
                </a:cubicBezTo>
                <a:moveTo>
                  <a:pt x="285" y="230"/>
                </a:moveTo>
                <a:cubicBezTo>
                  <a:pt x="281" y="227"/>
                  <a:pt x="276" y="229"/>
                  <a:pt x="274" y="233"/>
                </a:cubicBezTo>
                <a:cubicBezTo>
                  <a:pt x="272" y="236"/>
                  <a:pt x="273" y="241"/>
                  <a:pt x="277" y="244"/>
                </a:cubicBezTo>
                <a:cubicBezTo>
                  <a:pt x="281" y="246"/>
                  <a:pt x="286" y="244"/>
                  <a:pt x="288" y="241"/>
                </a:cubicBezTo>
                <a:cubicBezTo>
                  <a:pt x="290" y="237"/>
                  <a:pt x="289" y="232"/>
                  <a:pt x="285" y="230"/>
                </a:cubicBezTo>
                <a:moveTo>
                  <a:pt x="177" y="289"/>
                </a:moveTo>
                <a:cubicBezTo>
                  <a:pt x="172" y="289"/>
                  <a:pt x="169" y="292"/>
                  <a:pt x="169" y="297"/>
                </a:cubicBezTo>
                <a:cubicBezTo>
                  <a:pt x="169" y="301"/>
                  <a:pt x="172" y="305"/>
                  <a:pt x="177" y="305"/>
                </a:cubicBezTo>
                <a:cubicBezTo>
                  <a:pt x="181" y="305"/>
                  <a:pt x="185" y="301"/>
                  <a:pt x="185" y="297"/>
                </a:cubicBezTo>
                <a:cubicBezTo>
                  <a:pt x="185" y="292"/>
                  <a:pt x="181" y="289"/>
                  <a:pt x="177" y="289"/>
                </a:cubicBezTo>
                <a:moveTo>
                  <a:pt x="277" y="109"/>
                </a:moveTo>
                <a:cubicBezTo>
                  <a:pt x="273" y="111"/>
                  <a:pt x="272" y="116"/>
                  <a:pt x="274" y="120"/>
                </a:cubicBezTo>
                <a:cubicBezTo>
                  <a:pt x="276" y="124"/>
                  <a:pt x="281" y="125"/>
                  <a:pt x="285" y="123"/>
                </a:cubicBezTo>
                <a:cubicBezTo>
                  <a:pt x="289" y="121"/>
                  <a:pt x="290" y="116"/>
                  <a:pt x="288" y="112"/>
                </a:cubicBezTo>
                <a:cubicBezTo>
                  <a:pt x="286" y="108"/>
                  <a:pt x="281" y="107"/>
                  <a:pt x="277" y="109"/>
                </a:cubicBezTo>
                <a:moveTo>
                  <a:pt x="249" y="168"/>
                </a:moveTo>
                <a:cubicBezTo>
                  <a:pt x="208" y="168"/>
                  <a:pt x="208" y="168"/>
                  <a:pt x="208" y="168"/>
                </a:cubicBezTo>
                <a:cubicBezTo>
                  <a:pt x="205" y="157"/>
                  <a:pt x="196" y="148"/>
                  <a:pt x="185" y="145"/>
                </a:cubicBezTo>
                <a:cubicBezTo>
                  <a:pt x="185" y="56"/>
                  <a:pt x="185" y="56"/>
                  <a:pt x="185" y="56"/>
                </a:cubicBezTo>
                <a:cubicBezTo>
                  <a:pt x="185" y="52"/>
                  <a:pt x="181" y="48"/>
                  <a:pt x="177" y="48"/>
                </a:cubicBezTo>
                <a:cubicBezTo>
                  <a:pt x="172" y="48"/>
                  <a:pt x="169" y="52"/>
                  <a:pt x="169" y="56"/>
                </a:cubicBezTo>
                <a:cubicBezTo>
                  <a:pt x="169" y="145"/>
                  <a:pt x="169" y="145"/>
                  <a:pt x="169" y="145"/>
                </a:cubicBezTo>
                <a:cubicBezTo>
                  <a:pt x="155" y="149"/>
                  <a:pt x="145" y="161"/>
                  <a:pt x="145" y="176"/>
                </a:cubicBezTo>
                <a:cubicBezTo>
                  <a:pt x="145" y="194"/>
                  <a:pt x="159" y="208"/>
                  <a:pt x="177" y="208"/>
                </a:cubicBezTo>
                <a:cubicBezTo>
                  <a:pt x="192" y="208"/>
                  <a:pt x="204" y="198"/>
                  <a:pt x="208" y="184"/>
                </a:cubicBezTo>
                <a:cubicBezTo>
                  <a:pt x="249" y="184"/>
                  <a:pt x="249" y="184"/>
                  <a:pt x="249" y="184"/>
                </a:cubicBezTo>
                <a:cubicBezTo>
                  <a:pt x="254" y="184"/>
                  <a:pt x="257" y="181"/>
                  <a:pt x="257" y="176"/>
                </a:cubicBezTo>
                <a:cubicBezTo>
                  <a:pt x="257" y="172"/>
                  <a:pt x="254" y="168"/>
                  <a:pt x="249" y="168"/>
                </a:cubicBezTo>
                <a:moveTo>
                  <a:pt x="177" y="192"/>
                </a:moveTo>
                <a:cubicBezTo>
                  <a:pt x="168" y="192"/>
                  <a:pt x="161" y="185"/>
                  <a:pt x="161" y="176"/>
                </a:cubicBezTo>
                <a:cubicBezTo>
                  <a:pt x="161" y="168"/>
                  <a:pt x="168" y="160"/>
                  <a:pt x="177" y="160"/>
                </a:cubicBezTo>
                <a:cubicBezTo>
                  <a:pt x="186" y="160"/>
                  <a:pt x="193" y="168"/>
                  <a:pt x="193" y="176"/>
                </a:cubicBezTo>
                <a:cubicBezTo>
                  <a:pt x="193" y="185"/>
                  <a:pt x="186" y="192"/>
                  <a:pt x="177" y="192"/>
                </a:cubicBezTo>
                <a:moveTo>
                  <a:pt x="233" y="274"/>
                </a:moveTo>
                <a:cubicBezTo>
                  <a:pt x="229" y="276"/>
                  <a:pt x="228" y="281"/>
                  <a:pt x="230" y="285"/>
                </a:cubicBezTo>
                <a:cubicBezTo>
                  <a:pt x="232" y="289"/>
                  <a:pt x="237" y="290"/>
                  <a:pt x="241" y="288"/>
                </a:cubicBezTo>
                <a:cubicBezTo>
                  <a:pt x="245" y="285"/>
                  <a:pt x="246" y="280"/>
                  <a:pt x="244" y="277"/>
                </a:cubicBezTo>
                <a:cubicBezTo>
                  <a:pt x="242" y="273"/>
                  <a:pt x="237" y="271"/>
                  <a:pt x="233" y="274"/>
                </a:cubicBezTo>
                <a:moveTo>
                  <a:pt x="177" y="0"/>
                </a:moveTo>
                <a:cubicBezTo>
                  <a:pt x="79" y="0"/>
                  <a:pt x="0" y="79"/>
                  <a:pt x="0" y="176"/>
                </a:cubicBezTo>
                <a:cubicBezTo>
                  <a:pt x="0" y="274"/>
                  <a:pt x="79" y="353"/>
                  <a:pt x="177" y="353"/>
                </a:cubicBezTo>
                <a:cubicBezTo>
                  <a:pt x="274" y="353"/>
                  <a:pt x="353" y="274"/>
                  <a:pt x="353" y="176"/>
                </a:cubicBezTo>
                <a:cubicBezTo>
                  <a:pt x="353" y="79"/>
                  <a:pt x="274" y="0"/>
                  <a:pt x="177" y="0"/>
                </a:cubicBezTo>
                <a:moveTo>
                  <a:pt x="177" y="337"/>
                </a:moveTo>
                <a:cubicBezTo>
                  <a:pt x="88" y="337"/>
                  <a:pt x="16" y="265"/>
                  <a:pt x="16" y="176"/>
                </a:cubicBezTo>
                <a:cubicBezTo>
                  <a:pt x="16" y="88"/>
                  <a:pt x="88" y="16"/>
                  <a:pt x="177" y="16"/>
                </a:cubicBezTo>
                <a:cubicBezTo>
                  <a:pt x="266" y="16"/>
                  <a:pt x="337" y="88"/>
                  <a:pt x="337" y="176"/>
                </a:cubicBezTo>
                <a:cubicBezTo>
                  <a:pt x="337" y="265"/>
                  <a:pt x="266" y="337"/>
                  <a:pt x="177" y="33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2950CB9-5002-B20E-4B2B-9450E25CDB8F}"/>
              </a:ext>
            </a:extLst>
          </p:cNvPr>
          <p:cNvSpPr txBox="1"/>
          <p:nvPr/>
        </p:nvSpPr>
        <p:spPr>
          <a:xfrm>
            <a:off x="6417573" y="5225003"/>
            <a:ext cx="28241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Indicadores de Medición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N°  de reclamos semanales vs el año anterior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N°</a:t>
            </a:r>
            <a:r>
              <a:rPr kumimoji="0" lang="es-CL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y % de reclamos internos con reclamos </a:t>
            </a:r>
            <a:r>
              <a:rPr kumimoji="0" lang="es-CL" sz="9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Ses-Sernac</a:t>
            </a: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Satisfacción y NPS</a:t>
            </a: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920627F-55B4-84D6-5BB2-F25A18D84E5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2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ED0C1EF-B35E-B7BD-D8F1-9942D016B85D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38">
            <a:extLst>
              <a:ext uri="{FF2B5EF4-FFF2-40B4-BE49-F238E27FC236}">
                <a16:creationId xmlns:a16="http://schemas.microsoft.com/office/drawing/2014/main" id="{D0CC653D-3AC5-652B-845C-E34A6683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3600" b="0">
                <a:solidFill>
                  <a:schemeClr val="bg1"/>
                </a:solidFill>
                <a:latin typeface="Impact" panose="020B0806030902050204" pitchFamily="34" charset="0"/>
              </a:rPr>
              <a:t>Objetivo GOA</a:t>
            </a:r>
            <a:endParaRPr lang="es-CL" sz="3600" b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6BD97D-24C4-C248-0579-AC91081F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425369-4BF5-6C52-9389-0F328AF33325}"/>
              </a:ext>
            </a:extLst>
          </p:cNvPr>
          <p:cNvSpPr txBox="1"/>
          <p:nvPr/>
        </p:nvSpPr>
        <p:spPr>
          <a:xfrm>
            <a:off x="92379" y="1278949"/>
            <a:ext cx="747765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CL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Desarrollar e implementar un </a:t>
            </a:r>
            <a:r>
              <a:rPr lang="es-CL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 de gestión de operaciones académicas en facultades </a:t>
            </a:r>
            <a:r>
              <a:rPr lang="es-CL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permita contribuir significativamente al Desarrollo académico, la Satisfacción estudiantil y plan estratégico de la UNAB:</a:t>
            </a:r>
          </a:p>
          <a:p>
            <a:pPr lvl="0">
              <a:defRPr/>
            </a:pPr>
            <a:endParaRPr lang="es-CL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El Proyecto MOA es una iniciativa estratégica que redefine cómo la UNAB gestiona lo académico, con tres grandes propósitos:</a:t>
            </a:r>
          </a:p>
          <a:p>
            <a:endParaRPr lang="es-E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>
                <a:latin typeface="Calibri" panose="020F0502020204030204" pitchFamily="34" charset="0"/>
                <a:cs typeface="Calibri" panose="020F0502020204030204" pitchFamily="34" charset="0"/>
              </a:rPr>
              <a:t>Profesionalizar la gestión académica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Conformar equipos GOA especializados, con procesos estandarizados y tecnología de apoyo.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s-E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>
                <a:latin typeface="Calibri" panose="020F0502020204030204" pitchFamily="34" charset="0"/>
                <a:cs typeface="Calibri" panose="020F0502020204030204" pitchFamily="34" charset="0"/>
              </a:rPr>
              <a:t>Liberar tiempo y potenciar la academia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Que directores y académicos dediquen más tiempo a docencia, investigación e innovación, y menos a tareas administrativas.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s-E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>
                <a:latin typeface="Calibri" panose="020F0502020204030204" pitchFamily="34" charset="0"/>
                <a:cs typeface="Calibri" panose="020F0502020204030204" pitchFamily="34" charset="0"/>
              </a:rPr>
              <a:t>Transformación digital y cultural</a:t>
            </a:r>
            <a:endParaRPr lang="es-E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Incorporar herramientas digitales y trazabilidad.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Cambiar el modelo cultural </a:t>
            </a:r>
            <a:endParaRPr kumimoji="0" lang="es-CL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FC9B42B-A2C5-71E6-09A5-13C65FF839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9" r="7163"/>
          <a:stretch/>
        </p:blipFill>
        <p:spPr>
          <a:xfrm>
            <a:off x="7489340" y="982874"/>
            <a:ext cx="4702660" cy="5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5607-556B-EAB9-079D-14F56B12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4FE8183-EC69-29D3-4EC6-05C5140B84D1}"/>
              </a:ext>
            </a:extLst>
          </p:cNvPr>
          <p:cNvSpPr/>
          <p:nvPr/>
        </p:nvSpPr>
        <p:spPr>
          <a:xfrm>
            <a:off x="0" y="-17143"/>
            <a:ext cx="12192000" cy="877262"/>
          </a:xfrm>
          <a:prstGeom prst="rect">
            <a:avLst/>
          </a:prstGeom>
          <a:solidFill>
            <a:srgbClr val="A50021"/>
          </a:solidFill>
          <a:ln w="12700" cap="flat" cmpd="sng" algn="ctr">
            <a:solidFill>
              <a:srgbClr val="091B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</a:t>
            </a:r>
            <a:endParaRPr kumimoji="0" lang="es-CL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6DAFB245-4D3A-6D53-4856-202D01BA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91" y="1519066"/>
            <a:ext cx="1365576" cy="1365044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A7F2B4F6-703A-B78F-C402-2EF94EF33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968" y="5363"/>
            <a:ext cx="725487" cy="603556"/>
          </a:xfrm>
          <a:prstGeom prst="rect">
            <a:avLst/>
          </a:prstGeom>
        </p:spPr>
      </p:pic>
      <p:sp>
        <p:nvSpPr>
          <p:cNvPr id="44" name="Subtítulo 2">
            <a:extLst>
              <a:ext uri="{FF2B5EF4-FFF2-40B4-BE49-F238E27FC236}">
                <a16:creationId xmlns:a16="http://schemas.microsoft.com/office/drawing/2014/main" id="{C57A0471-7609-D8D5-F61C-99E66F025787}"/>
              </a:ext>
            </a:extLst>
          </p:cNvPr>
          <p:cNvSpPr txBox="1">
            <a:spLocks/>
          </p:cNvSpPr>
          <p:nvPr/>
        </p:nvSpPr>
        <p:spPr>
          <a:xfrm>
            <a:off x="75099" y="60135"/>
            <a:ext cx="11542960" cy="784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Canales de Atención </a:t>
            </a:r>
            <a:endParaRPr lang="en-US" sz="36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1466294-1F3E-A50C-5071-4066612E99B5}"/>
              </a:ext>
            </a:extLst>
          </p:cNvPr>
          <p:cNvCxnSpPr/>
          <p:nvPr/>
        </p:nvCxnSpPr>
        <p:spPr>
          <a:xfrm>
            <a:off x="3969318" y="1046969"/>
            <a:ext cx="23751" cy="5318166"/>
          </a:xfrm>
          <a:prstGeom prst="straightConnector1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07001F9-4AB2-8936-17F1-00CEAA5DE4A9}"/>
              </a:ext>
            </a:extLst>
          </p:cNvPr>
          <p:cNvCxnSpPr>
            <a:cxnSpLocks/>
          </p:cNvCxnSpPr>
          <p:nvPr/>
        </p:nvCxnSpPr>
        <p:spPr>
          <a:xfrm>
            <a:off x="233250" y="4117290"/>
            <a:ext cx="11720943" cy="13855"/>
          </a:xfrm>
          <a:prstGeom prst="straightConnector1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57F4187-758C-E6D7-136B-832B12B60DD7}"/>
              </a:ext>
            </a:extLst>
          </p:cNvPr>
          <p:cNvSpPr txBox="1"/>
          <p:nvPr/>
        </p:nvSpPr>
        <p:spPr>
          <a:xfrm>
            <a:off x="-7628" y="1113079"/>
            <a:ext cx="3906983" cy="30081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Call Center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>
              <a:defRPr/>
            </a:pPr>
            <a:endParaRPr lang="en-US" sz="11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>
              <a:defRPr/>
            </a:pPr>
            <a:endParaRPr lang="en-US" sz="11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>
              <a:defRPr/>
            </a:pPr>
            <a:endParaRPr lang="en-US" sz="6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>
              <a:defRPr/>
            </a:pPr>
            <a:endParaRPr lang="en-US" sz="11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>
              <a:defRPr/>
            </a:pPr>
            <a:endParaRPr lang="en-US" sz="11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>
              <a:defRPr/>
            </a:pPr>
            <a:endParaRPr lang="en-US" sz="11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>
              <a:defRPr/>
            </a:pPr>
            <a:endParaRPr lang="en-US" sz="11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>
              <a:defRPr/>
            </a:pPr>
            <a:r>
              <a:rPr lang="en-US" sz="1400" b="1">
                <a:solidFill>
                  <a:schemeClr val="accent1">
                    <a:lumMod val="49000"/>
                  </a:schemeClr>
                </a:solidFill>
                <a:latin typeface="Aptos" panose="02110004020202020204"/>
                <a:ea typeface="+mn-lt"/>
                <a:cs typeface="+mn-lt"/>
              </a:rPr>
              <a:t>                                     600 220 3333</a:t>
            </a:r>
            <a:endParaRPr lang="en-US" sz="1400">
              <a:solidFill>
                <a:schemeClr val="accent1">
                  <a:lumMod val="49000"/>
                </a:schemeClr>
              </a:solidFill>
            </a:endParaRPr>
          </a:p>
          <a:p>
            <a:pPr>
              <a:defRPr/>
            </a:pPr>
            <a:endParaRPr lang="en-US" sz="11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>
              <a:defRPr/>
            </a:pPr>
            <a:endParaRPr lang="en-US" sz="1100" b="1">
              <a:solidFill>
                <a:prstClr val="black"/>
              </a:solidFill>
              <a:latin typeface="Aptos" panose="02110004020202020204"/>
              <a:ea typeface="+mn-lt"/>
              <a:cs typeface="+mn-lt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prstClr val="black"/>
                </a:solidFill>
                <a:latin typeface="Aptos" panose="02110004020202020204"/>
                <a:ea typeface="+mn-lt"/>
                <a:cs typeface="+mn-lt"/>
              </a:rPr>
              <a:t>Lunes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 a 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viernes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 de 09:00 a 20:00 horas y 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sábado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 de 10:00 a 14:00 horas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lt"/>
              <a:cs typeface="+mn-lt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508AD0B-212E-02FF-4742-E6DE756A5B7C}"/>
              </a:ext>
            </a:extLst>
          </p:cNvPr>
          <p:cNvCxnSpPr/>
          <p:nvPr/>
        </p:nvCxnSpPr>
        <p:spPr>
          <a:xfrm>
            <a:off x="7949345" y="1168141"/>
            <a:ext cx="23751" cy="5318166"/>
          </a:xfrm>
          <a:prstGeom prst="straightConnector1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6EFB3E1-AB61-CCCC-E0A8-2AE990A2287C}"/>
              </a:ext>
            </a:extLst>
          </p:cNvPr>
          <p:cNvSpPr txBox="1"/>
          <p:nvPr/>
        </p:nvSpPr>
        <p:spPr>
          <a:xfrm>
            <a:off x="8422072" y="1117643"/>
            <a:ext cx="351446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s-CL" b="1">
                <a:solidFill>
                  <a:srgbClr val="8A0000"/>
                </a:solidFill>
                <a:latin typeface="Aptos" panose="02110004020202020204"/>
              </a:rPr>
              <a:t>Equipo de acompañamiento Online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2CDCCFE-0010-ED20-8DB8-9FF84848D83B}"/>
              </a:ext>
            </a:extLst>
          </p:cNvPr>
          <p:cNvSpPr txBox="1"/>
          <p:nvPr/>
        </p:nvSpPr>
        <p:spPr>
          <a:xfrm>
            <a:off x="8844552" y="3004072"/>
            <a:ext cx="206402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es-MX" sz="1600" kern="0">
                <a:solidFill>
                  <a:prstClr val="black"/>
                </a:solidFill>
                <a:latin typeface="Aptos"/>
                <a:ea typeface="Calibri"/>
                <a:cs typeface="Times New Roman"/>
              </a:rPr>
              <a:t> +56934162699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14B5E71-E725-FE7B-09D6-9FDE72A44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087" y="1758779"/>
            <a:ext cx="1172822" cy="10502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CC3EE7-50BD-7900-9EED-F6CB6100E5B7}"/>
              </a:ext>
            </a:extLst>
          </p:cNvPr>
          <p:cNvSpPr txBox="1"/>
          <p:nvPr/>
        </p:nvSpPr>
        <p:spPr>
          <a:xfrm>
            <a:off x="4724400" y="1115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Atención</a:t>
            </a:r>
            <a:r>
              <a:rPr lang="en-US" b="1"/>
              <a:t> </a:t>
            </a:r>
            <a:r>
              <a:rPr lang="en-US" b="1" err="1"/>
              <a:t>Presencial</a:t>
            </a:r>
            <a:r>
              <a:rPr lang="en-US" sz="1600"/>
              <a:t> </a:t>
            </a:r>
            <a:endParaRPr lang="en-US"/>
          </a:p>
        </p:txBody>
      </p:sp>
      <p:pic>
        <p:nvPicPr>
          <p:cNvPr id="20" name="Picture 19" descr="Biess | Atención presencial">
            <a:extLst>
              <a:ext uri="{FF2B5EF4-FFF2-40B4-BE49-F238E27FC236}">
                <a16:creationId xmlns:a16="http://schemas.microsoft.com/office/drawing/2014/main" id="{C94AB2E6-299A-575E-C541-F672360841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80" t="6021" r="9396" b="23346"/>
          <a:stretch>
            <a:fillRect/>
          </a:stretch>
        </p:blipFill>
        <p:spPr>
          <a:xfrm>
            <a:off x="5240097" y="1476532"/>
            <a:ext cx="1380906" cy="12836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C4BC1A-4CAF-A3EF-F530-0C3DD0FFAEEF}"/>
              </a:ext>
            </a:extLst>
          </p:cNvPr>
          <p:cNvSpPr txBox="1"/>
          <p:nvPr/>
        </p:nvSpPr>
        <p:spPr>
          <a:xfrm>
            <a:off x="3991156" y="2884100"/>
            <a:ext cx="3893383" cy="11712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ts val="825"/>
              </a:lnSpc>
              <a:buFont typeface="Arial"/>
              <a:buChar char="•"/>
            </a:pPr>
            <a:r>
              <a:rPr lang="en-US" sz="1200" err="1">
                <a:latin typeface="Aptos Display"/>
                <a:ea typeface="Calibri"/>
                <a:cs typeface="Segoe UI"/>
              </a:rPr>
              <a:t>Orientación</a:t>
            </a:r>
            <a:r>
              <a:rPr lang="en-US" sz="1200">
                <a:latin typeface="Aptos Display"/>
                <a:ea typeface="Calibri"/>
                <a:cs typeface="Segoe UI"/>
              </a:rPr>
              <a:t> in situ </a:t>
            </a:r>
            <a:r>
              <a:rPr lang="en-US" sz="1200" err="1">
                <a:latin typeface="Aptos Display"/>
                <a:ea typeface="Calibri"/>
                <a:cs typeface="Segoe UI"/>
              </a:rPr>
              <a:t>sobre</a:t>
            </a:r>
            <a:r>
              <a:rPr lang="en-US" sz="1200">
                <a:latin typeface="Aptos Display"/>
                <a:ea typeface="Calibri"/>
                <a:cs typeface="Segoe UI"/>
              </a:rPr>
              <a:t> </a:t>
            </a:r>
            <a:r>
              <a:rPr lang="en-US" sz="1200" err="1">
                <a:latin typeface="Aptos Display"/>
                <a:ea typeface="Calibri"/>
                <a:cs typeface="Segoe UI"/>
              </a:rPr>
              <a:t>uso</a:t>
            </a:r>
            <a:r>
              <a:rPr lang="en-US" sz="1200">
                <a:latin typeface="Aptos Display"/>
                <a:ea typeface="Calibri"/>
                <a:cs typeface="Segoe UI"/>
              </a:rPr>
              <a:t> de </a:t>
            </a:r>
            <a:r>
              <a:rPr lang="en-US" sz="1200" err="1">
                <a:latin typeface="Aptos Display"/>
                <a:ea typeface="Calibri"/>
                <a:cs typeface="Segoe UI"/>
              </a:rPr>
              <a:t>plataformas</a:t>
            </a:r>
            <a:endParaRPr lang="en-US" sz="1200">
              <a:latin typeface="Aptos Display"/>
              <a:ea typeface="Calibri"/>
              <a:cs typeface="Segoe UI"/>
            </a:endParaRPr>
          </a:p>
          <a:p>
            <a:pPr marL="171450" indent="-171450">
              <a:lnSpc>
                <a:spcPts val="825"/>
              </a:lnSpc>
              <a:buFont typeface="Arial"/>
              <a:buChar char="•"/>
            </a:pPr>
            <a:endParaRPr lang="en-US" sz="1200">
              <a:latin typeface="Aptos Display"/>
              <a:ea typeface="Calibri"/>
              <a:cs typeface="Segoe UI"/>
            </a:endParaRPr>
          </a:p>
          <a:p>
            <a:pPr marL="171450" indent="-171450">
              <a:lnSpc>
                <a:spcPts val="825"/>
              </a:lnSpc>
              <a:buFont typeface="Arial"/>
              <a:buChar char="•"/>
            </a:pPr>
            <a:r>
              <a:rPr lang="en-US" sz="1200" err="1">
                <a:latin typeface="Aptos Display"/>
                <a:ea typeface="Calibri"/>
                <a:cs typeface="Segoe UI"/>
              </a:rPr>
              <a:t>Procesos</a:t>
            </a:r>
            <a:r>
              <a:rPr lang="en-US" sz="1200">
                <a:latin typeface="Aptos Display"/>
                <a:ea typeface="Calibri"/>
                <a:cs typeface="Segoe UI"/>
              </a:rPr>
              <a:t> </a:t>
            </a:r>
            <a:r>
              <a:rPr lang="en-US" sz="1200" err="1">
                <a:latin typeface="Aptos Display"/>
                <a:ea typeface="Calibri"/>
                <a:cs typeface="Segoe UI"/>
              </a:rPr>
              <a:t>transaccionales</a:t>
            </a:r>
            <a:r>
              <a:rPr lang="en-US" sz="1200">
                <a:latin typeface="Aptos Display"/>
                <a:ea typeface="Calibri"/>
                <a:cs typeface="Segoe UI"/>
              </a:rPr>
              <a:t> (TNE, BAES, Diplomas)</a:t>
            </a:r>
          </a:p>
          <a:p>
            <a:pPr>
              <a:lnSpc>
                <a:spcPts val="825"/>
              </a:lnSpc>
            </a:pPr>
            <a:endParaRPr lang="en-US" sz="1200">
              <a:latin typeface="Aptos Display"/>
              <a:ea typeface="Calibri"/>
              <a:cs typeface="Segoe UI"/>
            </a:endParaRPr>
          </a:p>
          <a:p>
            <a:pPr marL="171450" indent="-171450">
              <a:lnSpc>
                <a:spcPts val="825"/>
              </a:lnSpc>
              <a:buFont typeface="Arial"/>
              <a:buChar char="•"/>
            </a:pPr>
            <a:r>
              <a:rPr lang="en-US" sz="1200">
                <a:latin typeface="Aptos Display"/>
                <a:ea typeface="Calibri"/>
                <a:cs typeface="Segoe UI"/>
              </a:rPr>
              <a:t>Casos </a:t>
            </a:r>
            <a:r>
              <a:rPr lang="en-US" sz="1200" err="1">
                <a:latin typeface="Aptos Display"/>
                <a:ea typeface="Calibri"/>
                <a:cs typeface="Segoe UI"/>
              </a:rPr>
              <a:t>complejos</a:t>
            </a:r>
            <a:r>
              <a:rPr lang="en-US" sz="1200">
                <a:latin typeface="Aptos Display"/>
                <a:ea typeface="Calibri"/>
                <a:cs typeface="Segoe UI"/>
              </a:rPr>
              <a:t> o sin </a:t>
            </a:r>
            <a:r>
              <a:rPr lang="en-US" sz="1200" err="1">
                <a:latin typeface="Aptos Display"/>
                <a:ea typeface="Calibri"/>
                <a:cs typeface="Segoe UI"/>
              </a:rPr>
              <a:t>respuesta</a:t>
            </a:r>
            <a:endParaRPr lang="en-US" sz="1200">
              <a:latin typeface="Aptos Display"/>
              <a:ea typeface="Calibri"/>
              <a:cs typeface="Segoe UI"/>
            </a:endParaRPr>
          </a:p>
          <a:p>
            <a:pPr marL="171450" indent="-171450">
              <a:lnSpc>
                <a:spcPts val="825"/>
              </a:lnSpc>
              <a:buFont typeface="Arial"/>
              <a:buChar char="•"/>
            </a:pPr>
            <a:endParaRPr lang="en-US" sz="1200">
              <a:latin typeface="Aptos Display"/>
              <a:ea typeface="Calibri"/>
              <a:cs typeface="Segoe UI"/>
            </a:endParaRPr>
          </a:p>
          <a:p>
            <a:pPr marL="171450" indent="-171450">
              <a:lnSpc>
                <a:spcPts val="825"/>
              </a:lnSpc>
              <a:buFont typeface="Arial"/>
              <a:buChar char="•"/>
            </a:pPr>
            <a:r>
              <a:rPr lang="en-US" sz="1200" err="1">
                <a:latin typeface="Aptos Display"/>
                <a:ea typeface="Calibri"/>
                <a:cs typeface="Segoe UI"/>
              </a:rPr>
              <a:t>Horario</a:t>
            </a:r>
            <a:r>
              <a:rPr lang="en-US" sz="1200">
                <a:latin typeface="Aptos Display"/>
                <a:ea typeface="Calibri"/>
                <a:cs typeface="Segoe UI"/>
              </a:rPr>
              <a:t> </a:t>
            </a:r>
            <a:r>
              <a:rPr lang="en-US" sz="1200" err="1">
                <a:latin typeface="Aptos Display"/>
                <a:ea typeface="Calibri"/>
                <a:cs typeface="Segoe UI"/>
              </a:rPr>
              <a:t>atención</a:t>
            </a:r>
            <a:r>
              <a:rPr lang="en-US" sz="1200">
                <a:latin typeface="Aptos Display"/>
                <a:ea typeface="Calibri"/>
                <a:cs typeface="Segoe UI"/>
              </a:rPr>
              <a:t>: </a:t>
            </a:r>
          </a:p>
          <a:p>
            <a:pPr>
              <a:lnSpc>
                <a:spcPts val="825"/>
              </a:lnSpc>
            </a:pPr>
            <a:endParaRPr lang="en-US" sz="1200">
              <a:latin typeface="Aptos Display"/>
              <a:ea typeface="Calibri"/>
              <a:cs typeface="Segoe UI"/>
            </a:endParaRPr>
          </a:p>
          <a:p>
            <a:pPr>
              <a:lnSpc>
                <a:spcPts val="825"/>
              </a:lnSpc>
              <a:buFont typeface="Arial"/>
            </a:pPr>
            <a:r>
              <a:rPr lang="en-US" sz="1200">
                <a:latin typeface="Aptos Display"/>
                <a:ea typeface="+mn-lt"/>
                <a:cs typeface="+mn-lt"/>
                <a:hlinkClick r:id="rId6"/>
              </a:rPr>
              <a:t>www.unab.cl/servicioestudiante/canalesdeatencionsae/</a:t>
            </a:r>
            <a:endParaRPr lang="en-US" sz="1200">
              <a:latin typeface="Aptos Display"/>
              <a:ea typeface="Calibri"/>
              <a:cs typeface="Segoe UI"/>
            </a:endParaRPr>
          </a:p>
          <a:p>
            <a:pPr>
              <a:lnSpc>
                <a:spcPts val="825"/>
              </a:lnSpc>
            </a:pPr>
            <a:endParaRPr lang="es-ES" sz="1050">
              <a:latin typeface="Calibri"/>
              <a:ea typeface="Calibri"/>
              <a:cs typeface="Segoe U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5A11A-986B-7FB1-16FA-2EBFAEB0367A}"/>
              </a:ext>
            </a:extLst>
          </p:cNvPr>
          <p:cNvSpPr txBox="1"/>
          <p:nvPr/>
        </p:nvSpPr>
        <p:spPr>
          <a:xfrm>
            <a:off x="4853796" y="4206816"/>
            <a:ext cx="2168106" cy="383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WhatsApp y RRSS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9F9AC0-F04F-2D60-CA55-AB4BC878AD93}"/>
              </a:ext>
            </a:extLst>
          </p:cNvPr>
          <p:cNvSpPr txBox="1"/>
          <p:nvPr/>
        </p:nvSpPr>
        <p:spPr>
          <a:xfrm>
            <a:off x="943155" y="4264324"/>
            <a:ext cx="2009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Asistente</a:t>
            </a:r>
            <a:r>
              <a:rPr lang="en-US" b="1"/>
              <a:t> Virtual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B8C6E-E65E-03E7-363C-7AD949CE714F}"/>
              </a:ext>
            </a:extLst>
          </p:cNvPr>
          <p:cNvSpPr txBox="1"/>
          <p:nvPr/>
        </p:nvSpPr>
        <p:spPr>
          <a:xfrm>
            <a:off x="4853796" y="4896928"/>
            <a:ext cx="18661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+</a:t>
            </a:r>
            <a:r>
              <a:rPr lang="en-US" sz="1600"/>
              <a:t>56947069917</a:t>
            </a:r>
          </a:p>
        </p:txBody>
      </p:sp>
      <p:pic>
        <p:nvPicPr>
          <p:cNvPr id="28" name="Imagen 18" descr="Icono&#10;&#10;Descripción generada automáticamente">
            <a:extLst>
              <a:ext uri="{FF2B5EF4-FFF2-40B4-BE49-F238E27FC236}">
                <a16:creationId xmlns:a16="http://schemas.microsoft.com/office/drawing/2014/main" id="{FD6C8599-E2C9-B103-BBF5-760F6251C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8182" y="2927377"/>
            <a:ext cx="605655" cy="5307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12B1BA2-F643-B12F-9AAF-485BBBAABD67}"/>
              </a:ext>
            </a:extLst>
          </p:cNvPr>
          <p:cNvSpPr txBox="1"/>
          <p:nvPr/>
        </p:nvSpPr>
        <p:spPr>
          <a:xfrm>
            <a:off x="8232476" y="357421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lunes a viernes de 10:00 a 19:00 horas</a:t>
            </a:r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0B2EE57-61D9-8506-C59F-A945FBE51E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0136" t="18893" r="3188" b="10294"/>
          <a:stretch>
            <a:fillRect/>
          </a:stretch>
        </p:blipFill>
        <p:spPr>
          <a:xfrm>
            <a:off x="1222845" y="4745215"/>
            <a:ext cx="1397685" cy="1935370"/>
          </a:xfrm>
          <a:prstGeom prst="rect">
            <a:avLst/>
          </a:prstGeom>
        </p:spPr>
      </p:pic>
      <p:pic>
        <p:nvPicPr>
          <p:cNvPr id="31" name="Picture 30" descr="Logo de Instagram: la historia y el ...">
            <a:extLst>
              <a:ext uri="{FF2B5EF4-FFF2-40B4-BE49-F238E27FC236}">
                <a16:creationId xmlns:a16="http://schemas.microsoft.com/office/drawing/2014/main" id="{5BF24448-08B9-D2AF-463E-952142261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3401" y="5461239"/>
            <a:ext cx="1002823" cy="521899"/>
          </a:xfrm>
          <a:prstGeom prst="rect">
            <a:avLst/>
          </a:prstGeom>
        </p:spPr>
      </p:pic>
      <p:pic>
        <p:nvPicPr>
          <p:cNvPr id="32" name="Picture 31" descr="Facebook">
            <a:extLst>
              <a:ext uri="{FF2B5EF4-FFF2-40B4-BE49-F238E27FC236}">
                <a16:creationId xmlns:a16="http://schemas.microsoft.com/office/drawing/2014/main" id="{9E305FF7-E681-CA27-B7D9-902AC0D8D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6813" y="6109927"/>
            <a:ext cx="575996" cy="518487"/>
          </a:xfrm>
          <a:prstGeom prst="rect">
            <a:avLst/>
          </a:prstGeom>
        </p:spPr>
      </p:pic>
      <p:pic>
        <p:nvPicPr>
          <p:cNvPr id="33" name="Imagen 18" descr="Icono&#10;&#10;Descripción generada automáticamente">
            <a:extLst>
              <a:ext uri="{FF2B5EF4-FFF2-40B4-BE49-F238E27FC236}">
                <a16:creationId xmlns:a16="http://schemas.microsoft.com/office/drawing/2014/main" id="{BA7D7284-090D-66DB-4598-EE52A97FB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389" y="4738925"/>
            <a:ext cx="792561" cy="71762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D7D0F7B-7065-F67D-4C6C-F0C76DD9BCC9}"/>
              </a:ext>
            </a:extLst>
          </p:cNvPr>
          <p:cNvSpPr txBox="1"/>
          <p:nvPr/>
        </p:nvSpPr>
        <p:spPr>
          <a:xfrm>
            <a:off x="4925683" y="5543909"/>
            <a:ext cx="186618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</a:rPr>
              <a:t>@uandresbello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DDDC06-04F2-1EA2-0011-546C2C406DD1}"/>
              </a:ext>
            </a:extLst>
          </p:cNvPr>
          <p:cNvSpPr txBox="1"/>
          <p:nvPr/>
        </p:nvSpPr>
        <p:spPr>
          <a:xfrm>
            <a:off x="4954436" y="6205267"/>
            <a:ext cx="277195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Universidad Andrés Bello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C0B570-DF3A-1F15-892F-291FEE70B608}"/>
              </a:ext>
            </a:extLst>
          </p:cNvPr>
          <p:cNvSpPr txBox="1"/>
          <p:nvPr/>
        </p:nvSpPr>
        <p:spPr>
          <a:xfrm>
            <a:off x="9181381" y="4221191"/>
            <a:ext cx="2009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Gestiona</a:t>
            </a:r>
            <a:r>
              <a:rPr lang="en-US" b="1"/>
              <a:t> </a:t>
            </a:r>
            <a:r>
              <a:rPr lang="en-US" b="1" err="1"/>
              <a:t>tu</a:t>
            </a:r>
            <a:r>
              <a:rPr lang="en-US" b="1"/>
              <a:t> Caso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809465-9771-9267-CDA2-AA221013221F}"/>
              </a:ext>
            </a:extLst>
          </p:cNvPr>
          <p:cNvSpPr txBox="1"/>
          <p:nvPr/>
        </p:nvSpPr>
        <p:spPr>
          <a:xfrm>
            <a:off x="7959305" y="4580627"/>
            <a:ext cx="4238445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 b="1">
                <a:solidFill>
                  <a:srgbClr val="0E2841"/>
                </a:solidFill>
              </a:rPr>
              <a:t>www.unab.cl/servicioestudiante/login-gestiona-caso/</a:t>
            </a:r>
            <a:endParaRPr lang="en-US" sz="13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622B14-595A-D246-0521-8FB275E9B8EB}"/>
              </a:ext>
            </a:extLst>
          </p:cNvPr>
          <p:cNvSpPr txBox="1"/>
          <p:nvPr/>
        </p:nvSpPr>
        <p:spPr>
          <a:xfrm>
            <a:off x="8232475" y="4896928"/>
            <a:ext cx="370648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s-ES" sz="1100"/>
              <a:t>F</a:t>
            </a:r>
            <a:r>
              <a:rPr lang="es-ES" sz="1100" b="1"/>
              <a:t>ormulario disponible 24/7</a:t>
            </a:r>
          </a:p>
          <a:p>
            <a:pPr marL="171450" indent="-171450">
              <a:buFont typeface="Arial"/>
              <a:buChar char="•"/>
            </a:pPr>
            <a:r>
              <a:rPr lang="en-US" sz="1100" err="1"/>
              <a:t>Ingreso</a:t>
            </a:r>
            <a:r>
              <a:rPr lang="en-US" sz="1100"/>
              <a:t> con login y sin login</a:t>
            </a:r>
            <a:endParaRPr lang="es-ES" sz="1100" b="1"/>
          </a:p>
        </p:txBody>
      </p:sp>
      <p:pic>
        <p:nvPicPr>
          <p:cNvPr id="41" name="Imagen 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1B815D9E-66BB-8837-74C3-B48E251BF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0118" y="5334076"/>
            <a:ext cx="2654327" cy="13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01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A39AC-5302-BC8B-5D75-577ED710C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2CD658F8-0F2A-CCAF-C25E-C77727A1E11A}"/>
              </a:ext>
            </a:extLst>
          </p:cNvPr>
          <p:cNvSpPr/>
          <p:nvPr/>
        </p:nvSpPr>
        <p:spPr>
          <a:xfrm>
            <a:off x="182560" y="5750556"/>
            <a:ext cx="1793164" cy="100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E99A63-EAB1-4993-3BF7-69B6D939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32884-A43F-422F-939F-A63A2B789BA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>
                    <a:tint val="75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srgbClr val="171717">
                  <a:tint val="75000"/>
                </a:srgb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653917-2C42-3E47-D92A-D5D8F729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2" y="1015217"/>
            <a:ext cx="6001589" cy="3959160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B96FA79-13BA-701A-933F-AE24175FA252}"/>
              </a:ext>
            </a:extLst>
          </p:cNvPr>
          <p:cNvSpPr/>
          <p:nvPr/>
        </p:nvSpPr>
        <p:spPr>
          <a:xfrm>
            <a:off x="5549085" y="3008269"/>
            <a:ext cx="783982" cy="522331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D0EBAB6-6EC2-0FE3-42F2-612A934E5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37" y="4974377"/>
            <a:ext cx="1973300" cy="193933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626F5C6-2BE9-E886-3CDD-6582A85CD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841" y="2919124"/>
            <a:ext cx="4885833" cy="333577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AF0B8BF-5545-F4B0-FB22-3C9272F6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235" y="1277846"/>
            <a:ext cx="5791766" cy="1353977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17A29706-B62D-6294-BE18-7E0938873B0B}"/>
              </a:ext>
            </a:extLst>
          </p:cNvPr>
          <p:cNvSpPr/>
          <p:nvPr/>
        </p:nvSpPr>
        <p:spPr>
          <a:xfrm>
            <a:off x="11297437" y="1707298"/>
            <a:ext cx="876300" cy="2857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8EA5A7F-BBD3-9989-03A8-7967EC6AF5AD}"/>
              </a:ext>
            </a:extLst>
          </p:cNvPr>
          <p:cNvSpPr txBox="1"/>
          <p:nvPr/>
        </p:nvSpPr>
        <p:spPr>
          <a:xfrm>
            <a:off x="3654461" y="5539204"/>
            <a:ext cx="2060059" cy="5539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os estudiantes para acceder a este formulario deben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iniciar sesión en Office 365</a:t>
            </a:r>
            <a:endParaRPr kumimoji="0" lang="es-CL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BE98291-05E6-013A-3D93-2E60B76B2026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j-ea"/>
              <a:cs typeface="+mj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C0E2427-4337-63E6-59D4-24E2C3975788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4A60241-8D2D-C7F6-2A76-DA0DA7E41B26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j-ea"/>
              <a:cs typeface="+mj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2D44137-481C-A939-3B8D-89B6322A4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3985" y="151527"/>
            <a:ext cx="725487" cy="603556"/>
          </a:xfrm>
          <a:prstGeom prst="rect">
            <a:avLst/>
          </a:prstGeom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id="{09D5E22C-8DD0-F82D-09B6-459CE2C464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6"/>
            <a:ext cx="12185651" cy="892843"/>
          </a:xfrm>
          <a:prstGeom prst="rect">
            <a:avLst/>
          </a:prstGeom>
        </p:spPr>
      </p:pic>
      <p:sp>
        <p:nvSpPr>
          <p:cNvPr id="19" name="CuadroTexto 10">
            <a:extLst>
              <a:ext uri="{FF2B5EF4-FFF2-40B4-BE49-F238E27FC236}">
                <a16:creationId xmlns:a16="http://schemas.microsoft.com/office/drawing/2014/main" id="{C4B22652-09D6-FC43-EF02-8ED8B75C20C0}"/>
              </a:ext>
            </a:extLst>
          </p:cNvPr>
          <p:cNvSpPr txBox="1"/>
          <p:nvPr/>
        </p:nvSpPr>
        <p:spPr>
          <a:xfrm>
            <a:off x="0" y="246688"/>
            <a:ext cx="1140439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s-ES" sz="2800">
                <a:solidFill>
                  <a:schemeClr val="bg1"/>
                </a:solidFill>
                <a:latin typeface="Impact"/>
              </a:rPr>
              <a:t>Formulario con contraseña </a:t>
            </a:r>
          </a:p>
        </p:txBody>
      </p:sp>
    </p:spTree>
    <p:extLst>
      <p:ext uri="{BB962C8B-B14F-4D97-AF65-F5344CB8AC3E}">
        <p14:creationId xmlns:p14="http://schemas.microsoft.com/office/powerpoint/2010/main" val="158484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AA459-6386-6467-FD00-480657FF1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54471CA-2C6B-94D2-7794-291E71165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6"/>
            <a:ext cx="12185651" cy="892843"/>
          </a:xfrm>
          <a:prstGeom prst="rect">
            <a:avLst/>
          </a:prstGeom>
        </p:spPr>
      </p:pic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3BDCE9CA-38D6-C155-E9B2-D6E0BD33CFC3}"/>
              </a:ext>
            </a:extLst>
          </p:cNvPr>
          <p:cNvSpPr/>
          <p:nvPr/>
        </p:nvSpPr>
        <p:spPr>
          <a:xfrm>
            <a:off x="182560" y="5750556"/>
            <a:ext cx="1793164" cy="100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682D1E-5C44-A232-F3D2-551B7E9A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32884-A43F-422F-939F-A63A2B789BA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>
                    <a:tint val="75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srgbClr val="171717">
                  <a:tint val="75000"/>
                </a:srgb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0D3AFE-669C-D10A-497E-9749211DF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37" y="1041747"/>
            <a:ext cx="5768050" cy="38050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5932E3-8B12-BAE1-0D36-8DDC3B859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54" y="952196"/>
            <a:ext cx="5992346" cy="3109349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3C7751C8-974D-F0C1-B660-A5310593E3B0}"/>
              </a:ext>
            </a:extLst>
          </p:cNvPr>
          <p:cNvSpPr/>
          <p:nvPr/>
        </p:nvSpPr>
        <p:spPr>
          <a:xfrm>
            <a:off x="5509372" y="2501382"/>
            <a:ext cx="690282" cy="537883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9EE30FA-DF0E-F581-00EE-B4F4187253E6}"/>
              </a:ext>
            </a:extLst>
          </p:cNvPr>
          <p:cNvSpPr/>
          <p:nvPr/>
        </p:nvSpPr>
        <p:spPr>
          <a:xfrm>
            <a:off x="1975824" y="4993040"/>
            <a:ext cx="4110971" cy="124238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Formulario valida la información del RUT y del correo electrónico para poder registrar el caso. Si la validación no es exitosa, el caso no se crea  y se informa al estudiante que debe  comunicarse a través de otro canal de atención.</a:t>
            </a: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D51AC5-D0DE-AED0-C64C-C95333DFC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654" y="4026357"/>
            <a:ext cx="5741989" cy="27205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C9DDAB1-C5D5-97D4-3E23-34D2D46A2631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6518F3C-C594-8344-1EDA-A04D158F847E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03BFF1B-2B98-3845-3F77-472308024EA7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j-ea"/>
              <a:cs typeface="+mj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7CEAAAD-B93C-1F2E-0A64-695CD390E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3985" y="151527"/>
            <a:ext cx="725487" cy="6035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7638BD4-5260-A59E-5D1E-84C6A1CF22D9}"/>
              </a:ext>
            </a:extLst>
          </p:cNvPr>
          <p:cNvSpPr txBox="1"/>
          <p:nvPr/>
        </p:nvSpPr>
        <p:spPr>
          <a:xfrm>
            <a:off x="0" y="246688"/>
            <a:ext cx="1140439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chemeClr val="bg1"/>
                </a:solidFill>
                <a:latin typeface="Impact"/>
              </a:rPr>
              <a:t>Formulario sin contraseña </a:t>
            </a:r>
          </a:p>
        </p:txBody>
      </p:sp>
    </p:spTree>
    <p:extLst>
      <p:ext uri="{BB962C8B-B14F-4D97-AF65-F5344CB8AC3E}">
        <p14:creationId xmlns:p14="http://schemas.microsoft.com/office/powerpoint/2010/main" val="2936535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C5B2D-522C-6914-FA3F-6A1983C3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CD32262-9690-9D3B-8E94-DB90A9B754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6"/>
            <a:ext cx="12185651" cy="892843"/>
          </a:xfrm>
          <a:prstGeom prst="rect">
            <a:avLst/>
          </a:prstGeom>
        </p:spPr>
      </p:pic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ED6D4780-CBAD-4CC6-E518-2F725E6A37F8}"/>
              </a:ext>
            </a:extLst>
          </p:cNvPr>
          <p:cNvSpPr/>
          <p:nvPr/>
        </p:nvSpPr>
        <p:spPr>
          <a:xfrm>
            <a:off x="182560" y="5750556"/>
            <a:ext cx="1793164" cy="100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F7749F-5D1A-05A0-ED34-1D3A5F3C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32884-A43F-422F-939F-A63A2B789BA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>
                    <a:tint val="75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srgbClr val="171717">
                  <a:tint val="75000"/>
                </a:srgb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EB32D8-9906-062E-8185-11594EF50AE3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6CD5C24-41BE-56BF-BE5D-887C0A5F8C1A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F0CC6E3-1EC9-8540-8DB6-49BDBC233B7E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j-ea"/>
              <a:cs typeface="+mj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E61A27F-DD56-2C55-C7B9-43336C84A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985" y="151527"/>
            <a:ext cx="725487" cy="6035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E6487B4-A1A5-BBC5-71B7-C947291C328A}"/>
              </a:ext>
            </a:extLst>
          </p:cNvPr>
          <p:cNvSpPr txBox="1"/>
          <p:nvPr/>
        </p:nvSpPr>
        <p:spPr>
          <a:xfrm>
            <a:off x="0" y="189382"/>
            <a:ext cx="1140439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>
                <a:solidFill>
                  <a:schemeClr val="bg1"/>
                </a:solidFill>
                <a:latin typeface="Impact"/>
              </a:rPr>
              <a:t>Plataforma Gestiona tu Caso de Servicio al Estudiante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28AE913-DEEA-ED9C-E818-5AE7BEE1F41E}"/>
              </a:ext>
            </a:extLst>
          </p:cNvPr>
          <p:cNvSpPr/>
          <p:nvPr/>
        </p:nvSpPr>
        <p:spPr>
          <a:xfrm>
            <a:off x="182560" y="4414980"/>
            <a:ext cx="4110971" cy="124238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>
                <a:solidFill>
                  <a:prstClr val="white"/>
                </a:solidFill>
                <a:latin typeface="Ubuntu"/>
              </a:rPr>
              <a:t>Gestiona tu caso entrega al estudiante una bitácora de sus casos gestionados, en esta plataforma podrán revisar las respuestas entregadas de sus casos anteriores.</a:t>
            </a: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E0C525-3D4B-C884-B1DC-E2791799E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0" y="1200638"/>
            <a:ext cx="6959568" cy="314276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A806770-AF74-4D0F-F646-536EC40D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445" y="3931712"/>
            <a:ext cx="7671555" cy="2827524"/>
          </a:xfrm>
          <a:prstGeom prst="rect">
            <a:avLst/>
          </a:prstGeom>
        </p:spPr>
      </p:pic>
      <p:sp>
        <p:nvSpPr>
          <p:cNvPr id="13" name="Flecha: curvada hacia abajo 12">
            <a:extLst>
              <a:ext uri="{FF2B5EF4-FFF2-40B4-BE49-F238E27FC236}">
                <a16:creationId xmlns:a16="http://schemas.microsoft.com/office/drawing/2014/main" id="{4B1D82C2-3EE5-0F96-EC02-31ADE4C56810}"/>
              </a:ext>
            </a:extLst>
          </p:cNvPr>
          <p:cNvSpPr/>
          <p:nvPr/>
        </p:nvSpPr>
        <p:spPr>
          <a:xfrm rot="1840636">
            <a:off x="7172881" y="3145900"/>
            <a:ext cx="2366682" cy="77992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D4E9866-1012-6193-022B-1120FEB41BFE}"/>
              </a:ext>
            </a:extLst>
          </p:cNvPr>
          <p:cNvSpPr/>
          <p:nvPr/>
        </p:nvSpPr>
        <p:spPr>
          <a:xfrm>
            <a:off x="6750424" y="3142269"/>
            <a:ext cx="228600" cy="2151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0193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23EBA-141F-137A-DD72-D862595D7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92A7BC7-AA91-4482-CCAA-B28DA67E4DBA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D09225-CC3F-BBB1-E12F-736DE630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7" y="703690"/>
            <a:ext cx="5102949" cy="61543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9EF48A-1149-1404-ED05-0803DA059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66" y="2482810"/>
            <a:ext cx="4732644" cy="81248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9AE8F2E-C223-281A-3162-80788081E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7" y="0"/>
            <a:ext cx="4547233" cy="70369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95C9FA3-3260-0049-6C42-C3236B87C95E}"/>
              </a:ext>
            </a:extLst>
          </p:cNvPr>
          <p:cNvSpPr/>
          <p:nvPr/>
        </p:nvSpPr>
        <p:spPr>
          <a:xfrm>
            <a:off x="467866" y="0"/>
            <a:ext cx="4547233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C53C405-8BAE-775A-41B0-9EAEB37AB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517" y="828676"/>
            <a:ext cx="5013241" cy="5715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16AC28F-FB25-2236-5452-1E12B2099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364" y="12000"/>
            <a:ext cx="4547233" cy="70369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48D8E1F-DA75-397A-1E4E-CA80B0D37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305" y="2609850"/>
            <a:ext cx="3804019" cy="72887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FE0A6A2-737F-CEBB-11B2-C249D3AFE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626" y="2800773"/>
            <a:ext cx="266700" cy="55245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0777F0D-F11F-2ABF-358B-5F3611F60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84" y="2698062"/>
            <a:ext cx="335044" cy="694020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465AB870-7395-8A48-4797-C75CE1173B2A}"/>
              </a:ext>
            </a:extLst>
          </p:cNvPr>
          <p:cNvSpPr/>
          <p:nvPr/>
        </p:nvSpPr>
        <p:spPr>
          <a:xfrm>
            <a:off x="94673" y="0"/>
            <a:ext cx="3989389" cy="419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Notificaciones enviadas desde CRM </a:t>
            </a:r>
            <a:endParaRPr kumimoji="0" lang="es-CL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57B37288-15A1-40F3-5EDD-97B6E8089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8102" y="897564"/>
            <a:ext cx="4361232" cy="175722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0581641-68DD-DEC3-F6F9-DAD63C34E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8102" y="3641182"/>
            <a:ext cx="4386070" cy="222401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AF86501-E2F9-EB50-2968-9761557644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8102" y="6005379"/>
            <a:ext cx="2200123" cy="53829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F7523D55-0648-C18A-E981-570F94AD0D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064" y="3252837"/>
            <a:ext cx="2600325" cy="53829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C5613441-2BB9-3A7F-44D7-BF57A59112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7783" y="3315138"/>
            <a:ext cx="2600325" cy="574316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341EE45-EE09-8BC8-A165-6FCF73715C32}"/>
              </a:ext>
            </a:extLst>
          </p:cNvPr>
          <p:cNvSpPr/>
          <p:nvPr/>
        </p:nvSpPr>
        <p:spPr>
          <a:xfrm>
            <a:off x="6398364" y="0"/>
            <a:ext cx="4547233" cy="61543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C1566AB-1D04-F182-5E94-DB42A8C609AD}"/>
              </a:ext>
            </a:extLst>
          </p:cNvPr>
          <p:cNvSpPr/>
          <p:nvPr/>
        </p:nvSpPr>
        <p:spPr>
          <a:xfrm>
            <a:off x="467865" y="429834"/>
            <a:ext cx="2836894" cy="183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Notificación caso resuelto</a:t>
            </a:r>
            <a:endParaRPr kumimoji="0" lang="es-CL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3743B14-7FD0-2E77-6692-4B3D88FF1E75}"/>
              </a:ext>
            </a:extLst>
          </p:cNvPr>
          <p:cNvSpPr/>
          <p:nvPr/>
        </p:nvSpPr>
        <p:spPr>
          <a:xfrm>
            <a:off x="6385326" y="319501"/>
            <a:ext cx="2587224" cy="213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Notificación caso creado</a:t>
            </a:r>
            <a:endParaRPr kumimoji="0" lang="es-CL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62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6A3D5-A185-AD43-6A18-085C1BF6A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A70D6D9-E156-AD20-4B5C-8D53B34183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6"/>
            <a:ext cx="12185651" cy="892843"/>
          </a:xfrm>
          <a:prstGeom prst="rect">
            <a:avLst/>
          </a:prstGeom>
        </p:spPr>
      </p:pic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384D35CD-0083-562F-3549-3B7167D88277}"/>
              </a:ext>
            </a:extLst>
          </p:cNvPr>
          <p:cNvSpPr/>
          <p:nvPr/>
        </p:nvSpPr>
        <p:spPr>
          <a:xfrm>
            <a:off x="182560" y="5750556"/>
            <a:ext cx="1793164" cy="100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07C1BC-53E2-03B4-9380-3BB3E4862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32884-A43F-422F-939F-A63A2B789BA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>
                    <a:tint val="75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srgbClr val="171717">
                  <a:tint val="75000"/>
                </a:srgb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78EF85-F348-A738-FF85-4C66BAE0B68F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24F2C71-1283-06BE-CB09-B3B12E298A24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2BB7F9E-AFD8-768B-DA76-EB0672B8618C}"/>
              </a:ext>
            </a:extLst>
          </p:cNvPr>
          <p:cNvSpPr txBox="1">
            <a:spLocks/>
          </p:cNvSpPr>
          <p:nvPr/>
        </p:nvSpPr>
        <p:spPr>
          <a:xfrm>
            <a:off x="94673" y="109557"/>
            <a:ext cx="8132618" cy="48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j-ea"/>
              <a:cs typeface="+mj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9CE8F8E-8A81-C63B-B469-4804D9618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985" y="151527"/>
            <a:ext cx="725487" cy="603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360F4C-47B0-090D-F2A9-69EA254A9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" y="0"/>
            <a:ext cx="1209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96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193BC-884E-7872-C2FA-F4FA93A3B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2F8035EB-E7BA-9D50-A60F-A525637646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31153" b="36740"/>
          <a:stretch/>
        </p:blipFill>
        <p:spPr>
          <a:xfrm>
            <a:off x="0" y="-40132"/>
            <a:ext cx="12192000" cy="2609663"/>
          </a:xfr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F3A8587-8BE4-8443-B24B-48ECB1B2D781}"/>
              </a:ext>
            </a:extLst>
          </p:cNvPr>
          <p:cNvSpPr/>
          <p:nvPr/>
        </p:nvSpPr>
        <p:spPr>
          <a:xfrm>
            <a:off x="0" y="-40132"/>
            <a:ext cx="12220402" cy="4952791"/>
          </a:xfrm>
          <a:prstGeom prst="rect">
            <a:avLst/>
          </a:prstGeom>
          <a:solidFill>
            <a:srgbClr val="FE1C1D">
              <a:lumMod val="50000"/>
              <a:alpha val="8608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es-C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iagrama de flujo: proceso 1">
            <a:extLst>
              <a:ext uri="{FF2B5EF4-FFF2-40B4-BE49-F238E27FC236}">
                <a16:creationId xmlns:a16="http://schemas.microsoft.com/office/drawing/2014/main" id="{E4469CAB-09D4-0408-7E3F-FF126C4EEA73}"/>
              </a:ext>
            </a:extLst>
          </p:cNvPr>
          <p:cNvSpPr/>
          <p:nvPr/>
        </p:nvSpPr>
        <p:spPr>
          <a:xfrm>
            <a:off x="0" y="5560850"/>
            <a:ext cx="1933078" cy="1297149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Helvetica"/>
              <a:sym typeface="Open San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6C2E7751-7360-AEE0-BB81-40506766E97E}"/>
              </a:ext>
            </a:extLst>
          </p:cNvPr>
          <p:cNvSpPr txBox="1"/>
          <p:nvPr/>
        </p:nvSpPr>
        <p:spPr>
          <a:xfrm>
            <a:off x="4941300" y="3531037"/>
            <a:ext cx="3316010" cy="420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360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l" defTabSz="91433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Gestión CRM</a:t>
            </a:r>
            <a:endParaRPr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CA529E-2395-9BAA-3296-83A698D2D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24" y="359613"/>
            <a:ext cx="1314636" cy="1101452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F9F09EC0-089A-D322-C8E3-BD7D5A40709F}"/>
              </a:ext>
            </a:extLst>
          </p:cNvPr>
          <p:cNvSpPr/>
          <p:nvPr/>
        </p:nvSpPr>
        <p:spPr>
          <a:xfrm>
            <a:off x="1613687" y="4079384"/>
            <a:ext cx="9127710" cy="149832"/>
          </a:xfrm>
          <a:prstGeom prst="rect">
            <a:avLst/>
          </a:prstGeom>
          <a:solidFill>
            <a:schemeClr val="bg1">
              <a:lumMod val="85000"/>
              <a:alpha val="86081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1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FC14354A-38FA-E59A-9704-BA37C15DFD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7"/>
            <a:ext cx="12185651" cy="8515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EA9D7BB-0437-C89E-210B-1572B4C6298A}"/>
              </a:ext>
            </a:extLst>
          </p:cNvPr>
          <p:cNvSpPr txBox="1"/>
          <p:nvPr/>
        </p:nvSpPr>
        <p:spPr>
          <a:xfrm>
            <a:off x="-1" y="-790"/>
            <a:ext cx="1040639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3784">
              <a:defRPr/>
            </a:pP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CRM : </a:t>
            </a:r>
            <a:r>
              <a:rPr lang="es-ES" sz="3600" err="1">
                <a:solidFill>
                  <a:schemeClr val="bg1"/>
                </a:solidFill>
                <a:latin typeface="Impact" panose="020B0806030902050204" pitchFamily="34" charset="0"/>
              </a:rPr>
              <a:t>Customer</a:t>
            </a: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s-ES" sz="3600" err="1">
                <a:solidFill>
                  <a:schemeClr val="bg1"/>
                </a:solidFill>
                <a:latin typeface="Impact" panose="020B0806030902050204" pitchFamily="34" charset="0"/>
              </a:rPr>
              <a:t>Relationship</a:t>
            </a: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 Management</a:t>
            </a:r>
          </a:p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6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05E122-6000-B967-1CFF-4EB20803F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D94F922-B813-C7FC-C0CC-7916A8599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1385805"/>
            <a:ext cx="8640031" cy="44281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133DB07-11C8-BE3A-5420-A13563D1B2E4}"/>
              </a:ext>
            </a:extLst>
          </p:cNvPr>
          <p:cNvSpPr txBox="1"/>
          <p:nvPr/>
        </p:nvSpPr>
        <p:spPr>
          <a:xfrm>
            <a:off x="258612" y="1428452"/>
            <a:ext cx="2253965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sng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Roboto"/>
                <a:cs typeface="Times New Roman"/>
              </a:rPr>
              <a:t>Es un sistema que nos permite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Roboto"/>
                <a:cs typeface="Times New Roman"/>
              </a:rPr>
              <a:t>consultar información de los estudiantes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Roboto"/>
                <a:cs typeface="Times New Roman"/>
              </a:rPr>
              <a:t>, y además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Roboto"/>
                <a:cs typeface="Times New Roman"/>
              </a:rPr>
              <a:t>registrar las atenciones realizadas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Roboto"/>
                <a:cs typeface="Times New Roman"/>
              </a:rPr>
              <a:t>, como consultas, solicitudes o reclamos.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Roboto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Roboto"/>
                <a:cs typeface="Times New Roman"/>
              </a:rPr>
              <a:t>Gracias al CRM, es posible hacer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Roboto"/>
                <a:cs typeface="Times New Roman"/>
              </a:rPr>
              <a:t>seguimiento a cada requerimiento, manteniendo la  trazabilidad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Roboto"/>
                <a:cs typeface="Times New Roman"/>
              </a:rPr>
              <a:t> y mejorar la calidad del servicio entregado.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90B9B53-5DA6-E468-FE4C-039A338EC5AB}"/>
              </a:ext>
            </a:extLst>
          </p:cNvPr>
          <p:cNvSpPr/>
          <p:nvPr/>
        </p:nvSpPr>
        <p:spPr>
          <a:xfrm>
            <a:off x="2734037" y="1231205"/>
            <a:ext cx="856328" cy="28701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36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75F80F29-AE04-4271-0CA4-F45DFDFE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7"/>
            <a:ext cx="12185651" cy="85152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3FFC21C-E0E4-4B97-FBDB-09772E14F62A}"/>
              </a:ext>
            </a:extLst>
          </p:cNvPr>
          <p:cNvSpPr txBox="1"/>
          <p:nvPr/>
        </p:nvSpPr>
        <p:spPr>
          <a:xfrm>
            <a:off x="116958" y="12050"/>
            <a:ext cx="829044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CRM : </a:t>
            </a:r>
            <a:r>
              <a:rPr lang="es-ES" sz="3600" err="1">
                <a:solidFill>
                  <a:schemeClr val="bg1"/>
                </a:solidFill>
                <a:latin typeface="Impact" panose="020B0806030902050204" pitchFamily="34" charset="0"/>
              </a:rPr>
              <a:t>Customer</a:t>
            </a: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s-ES" sz="3600" err="1">
                <a:solidFill>
                  <a:schemeClr val="bg1"/>
                </a:solidFill>
                <a:latin typeface="Impact" panose="020B0806030902050204" pitchFamily="34" charset="0"/>
              </a:rPr>
              <a:t>Relationship</a:t>
            </a: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 Management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89" y="1573011"/>
            <a:ext cx="7266193" cy="409324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705600" y="2142713"/>
            <a:ext cx="3908611" cy="4721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37E5E8-25F6-6712-7A15-485C2CB03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4EB4D8B-821A-6A47-16BC-4A07EA860246}"/>
              </a:ext>
            </a:extLst>
          </p:cNvPr>
          <p:cNvSpPr txBox="1"/>
          <p:nvPr/>
        </p:nvSpPr>
        <p:spPr>
          <a:xfrm>
            <a:off x="338818" y="1573011"/>
            <a:ext cx="3989866" cy="41857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Información de los contactos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Los estudiantes</a:t>
            </a:r>
            <a:r>
              <a:rPr lang="es-ES" sz="1400">
                <a:solidFill>
                  <a:srgbClr val="171717"/>
                </a:solidFill>
                <a:latin typeface="Ubuntu"/>
              </a:rPr>
              <a:t>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o exalumnos se pueden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buscar por RUT </a:t>
            </a:r>
            <a:r>
              <a:rPr kumimoji="0" lang="es-ES" sz="140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(formato 123456789-0)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o correo institucional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 un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apoderado se contacta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no se registra la atención en su perfil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 </a:t>
            </a:r>
            <a:r>
              <a:rPr lang="es-ES" sz="1400">
                <a:solidFill>
                  <a:srgbClr val="171717"/>
                </a:solidFill>
                <a:latin typeface="Ubuntu"/>
              </a:rPr>
              <a:t>se debe registrar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siempre en el perfil del estudiante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correspondiente.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En el caso de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estudiantes nuevos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 si su contacto no aparece en el CRM, se  procede con la creación de un perfil manual.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400">
              <a:solidFill>
                <a:srgbClr val="171717"/>
              </a:solidFill>
              <a:latin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Es importante considerar que, posterior a la matrícula, los estudiantes nuevos pueden tardar hasta 24 horas como máximo en ser incorporados automáticamente al sistema ."</a:t>
            </a:r>
          </a:p>
        </p:txBody>
      </p:sp>
    </p:spTree>
    <p:extLst>
      <p:ext uri="{BB962C8B-B14F-4D97-AF65-F5344CB8AC3E}">
        <p14:creationId xmlns:p14="http://schemas.microsoft.com/office/powerpoint/2010/main" val="3722414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0944E1-1D1B-8A5E-BB40-C790DB7804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6"/>
            <a:ext cx="12185651" cy="892843"/>
          </a:xfrm>
          <a:prstGeom prst="rect">
            <a:avLst/>
          </a:prstGeom>
        </p:spPr>
      </p:pic>
      <p:sp>
        <p:nvSpPr>
          <p:cNvPr id="259" name="Google Shape;259;p31"/>
          <p:cNvSpPr txBox="1"/>
          <p:nvPr/>
        </p:nvSpPr>
        <p:spPr>
          <a:xfrm>
            <a:off x="3177" y="114749"/>
            <a:ext cx="8760995" cy="74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  <a:sym typeface="Fira Sans Extra Condensed Medium"/>
              </a:rPr>
              <a:t>Tipo de requerimientos </a:t>
            </a:r>
            <a:endParaRPr lang="es-ES" sz="36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260" name="Google Shape;260;p31"/>
          <p:cNvGrpSpPr/>
          <p:nvPr/>
        </p:nvGrpSpPr>
        <p:grpSpPr>
          <a:xfrm>
            <a:off x="1091758" y="2434519"/>
            <a:ext cx="9544775" cy="3877437"/>
            <a:chOff x="400065" y="1308827"/>
            <a:chExt cx="6994162" cy="2329392"/>
          </a:xfrm>
        </p:grpSpPr>
        <p:sp>
          <p:nvSpPr>
            <p:cNvPr id="261" name="Google Shape;261;p31"/>
            <p:cNvSpPr/>
            <p:nvPr/>
          </p:nvSpPr>
          <p:spPr>
            <a:xfrm>
              <a:off x="426653" y="2699642"/>
              <a:ext cx="106342" cy="286750"/>
            </a:xfrm>
            <a:custGeom>
              <a:avLst/>
              <a:gdLst/>
              <a:ahLst/>
              <a:cxnLst/>
              <a:rect l="l" t="t" r="r" b="b"/>
              <a:pathLst>
                <a:path w="5321" h="17356" extrusionOk="0">
                  <a:moveTo>
                    <a:pt x="0" y="1"/>
                  </a:moveTo>
                  <a:lnTo>
                    <a:pt x="0" y="17355"/>
                  </a:lnTo>
                  <a:lnTo>
                    <a:pt x="5321" y="17355"/>
                  </a:lnTo>
                  <a:lnTo>
                    <a:pt x="5321" y="1"/>
                  </a:lnTo>
                  <a:close/>
                </a:path>
              </a:pathLst>
            </a:custGeom>
            <a:solidFill>
              <a:srgbClr val="95D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532995" y="2705550"/>
              <a:ext cx="1214262" cy="280842"/>
            </a:xfrm>
            <a:custGeom>
              <a:avLst/>
              <a:gdLst/>
              <a:ahLst/>
              <a:cxnLst/>
              <a:rect l="l" t="t" r="r" b="b"/>
              <a:pathLst>
                <a:path w="44939" h="17356" extrusionOk="0">
                  <a:moveTo>
                    <a:pt x="0" y="1"/>
                  </a:moveTo>
                  <a:lnTo>
                    <a:pt x="0" y="17355"/>
                  </a:lnTo>
                  <a:lnTo>
                    <a:pt x="40157" y="17355"/>
                  </a:lnTo>
                  <a:lnTo>
                    <a:pt x="44939" y="13523"/>
                  </a:lnTo>
                  <a:lnTo>
                    <a:pt x="44939" y="1"/>
                  </a:lnTo>
                  <a:close/>
                </a:path>
              </a:pathLst>
            </a:custGeom>
            <a:solidFill>
              <a:srgbClr val="A3DD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400065" y="1313995"/>
              <a:ext cx="1271575" cy="205433"/>
            </a:xfrm>
            <a:custGeom>
              <a:avLst/>
              <a:gdLst/>
              <a:ahLst/>
              <a:cxnLst/>
              <a:rect l="l" t="t" r="r" b="b"/>
              <a:pathLst>
                <a:path w="49721" h="6493" extrusionOk="0">
                  <a:moveTo>
                    <a:pt x="0" y="1"/>
                  </a:moveTo>
                  <a:lnTo>
                    <a:pt x="0" y="6493"/>
                  </a:lnTo>
                  <a:lnTo>
                    <a:pt x="49721" y="6493"/>
                  </a:lnTo>
                  <a:lnTo>
                    <a:pt x="49721" y="1"/>
                  </a:lnTo>
                  <a:close/>
                </a:path>
              </a:pathLst>
            </a:custGeom>
            <a:solidFill>
              <a:srgbClr val="95D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400065" y="1555053"/>
              <a:ext cx="1281250" cy="947918"/>
            </a:xfrm>
            <a:custGeom>
              <a:avLst/>
              <a:gdLst/>
              <a:ahLst/>
              <a:cxnLst/>
              <a:rect l="l" t="t" r="r" b="b"/>
              <a:pathLst>
                <a:path w="53490" h="36040" extrusionOk="0">
                  <a:moveTo>
                    <a:pt x="380" y="1"/>
                  </a:moveTo>
                  <a:cubicBezTo>
                    <a:pt x="380" y="5036"/>
                    <a:pt x="0" y="22771"/>
                    <a:pt x="3769" y="36040"/>
                  </a:cubicBezTo>
                  <a:lnTo>
                    <a:pt x="53489" y="36040"/>
                  </a:lnTo>
                  <a:cubicBezTo>
                    <a:pt x="49752" y="22771"/>
                    <a:pt x="50101" y="5036"/>
                    <a:pt x="50101" y="1"/>
                  </a:cubicBezTo>
                  <a:close/>
                </a:path>
              </a:pathLst>
            </a:custGeom>
            <a:solidFill>
              <a:srgbClr val="A3DD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413203" y="3171443"/>
              <a:ext cx="132900" cy="461390"/>
            </a:xfrm>
            <a:custGeom>
              <a:avLst/>
              <a:gdLst/>
              <a:ahLst/>
              <a:cxnLst/>
              <a:rect l="l" t="t" r="r" b="b"/>
              <a:pathLst>
                <a:path w="5353" h="16975" extrusionOk="0">
                  <a:moveTo>
                    <a:pt x="0" y="0"/>
                  </a:moveTo>
                  <a:lnTo>
                    <a:pt x="0" y="16975"/>
                  </a:lnTo>
                  <a:lnTo>
                    <a:pt x="5353" y="16975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rgbClr val="95D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Google Shape;268;p31"/>
            <p:cNvSpPr/>
            <p:nvPr/>
          </p:nvSpPr>
          <p:spPr>
            <a:xfrm>
              <a:off x="537373" y="3173282"/>
              <a:ext cx="1245085" cy="464937"/>
            </a:xfrm>
            <a:custGeom>
              <a:avLst/>
              <a:gdLst/>
              <a:ahLst/>
              <a:cxnLst/>
              <a:rect l="l" t="t" r="r" b="b"/>
              <a:pathLst>
                <a:path w="44971" h="16975" extrusionOk="0">
                  <a:moveTo>
                    <a:pt x="1" y="0"/>
                  </a:moveTo>
                  <a:lnTo>
                    <a:pt x="1" y="16975"/>
                  </a:lnTo>
                  <a:lnTo>
                    <a:pt x="44971" y="16975"/>
                  </a:lnTo>
                  <a:lnTo>
                    <a:pt x="44971" y="0"/>
                  </a:lnTo>
                  <a:close/>
                </a:path>
              </a:pathLst>
            </a:custGeom>
            <a:solidFill>
              <a:srgbClr val="A3DD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621300" y="1868547"/>
              <a:ext cx="285493" cy="32"/>
            </a:xfrm>
            <a:custGeom>
              <a:avLst/>
              <a:gdLst/>
              <a:ahLst/>
              <a:cxnLst/>
              <a:rect l="l" t="t" r="r" b="b"/>
              <a:pathLst>
                <a:path w="8869" h="1" fill="none" extrusionOk="0">
                  <a:moveTo>
                    <a:pt x="1" y="0"/>
                  </a:moveTo>
                  <a:lnTo>
                    <a:pt x="8868" y="0"/>
                  </a:lnTo>
                </a:path>
              </a:pathLst>
            </a:custGeom>
            <a:noFill/>
            <a:ln w="10300" cap="rnd" cmpd="sng">
              <a:solidFill>
                <a:srgbClr val="FFFFFF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1027308" y="2492658"/>
              <a:ext cx="33641" cy="206983"/>
            </a:xfrm>
            <a:custGeom>
              <a:avLst/>
              <a:gdLst/>
              <a:ahLst/>
              <a:cxnLst/>
              <a:rect l="l" t="t" r="r" b="b"/>
              <a:pathLst>
                <a:path w="1" h="5163" fill="none" extrusionOk="0">
                  <a:moveTo>
                    <a:pt x="0" y="0"/>
                  </a:moveTo>
                  <a:lnTo>
                    <a:pt x="0" y="5162"/>
                  </a:lnTo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1060917" y="2996250"/>
              <a:ext cx="329056" cy="151905"/>
            </a:xfrm>
            <a:custGeom>
              <a:avLst/>
              <a:gdLst/>
              <a:ahLst/>
              <a:cxnLst/>
              <a:rect l="l" t="t" r="r" b="b"/>
              <a:pathLst>
                <a:path w="1" h="4719" fill="none" extrusionOk="0">
                  <a:moveTo>
                    <a:pt x="0" y="0"/>
                  </a:moveTo>
                  <a:lnTo>
                    <a:pt x="0" y="4719"/>
                  </a:lnTo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2138899" y="3174987"/>
              <a:ext cx="172313" cy="375613"/>
            </a:xfrm>
            <a:custGeom>
              <a:avLst/>
              <a:gdLst/>
              <a:ahLst/>
              <a:cxnLst/>
              <a:rect l="l" t="t" r="r" b="b"/>
              <a:pathLst>
                <a:path w="5353" h="17355" extrusionOk="0">
                  <a:moveTo>
                    <a:pt x="0" y="0"/>
                  </a:moveTo>
                  <a:lnTo>
                    <a:pt x="0" y="17355"/>
                  </a:lnTo>
                  <a:lnTo>
                    <a:pt x="5352" y="17355"/>
                  </a:lnTo>
                  <a:lnTo>
                    <a:pt x="5352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2019769" y="1312285"/>
              <a:ext cx="1237402" cy="210002"/>
            </a:xfrm>
            <a:custGeom>
              <a:avLst/>
              <a:gdLst/>
              <a:ahLst/>
              <a:cxnLst/>
              <a:rect l="l" t="t" r="r" b="b"/>
              <a:pathLst>
                <a:path w="49721" h="6493" extrusionOk="0">
                  <a:moveTo>
                    <a:pt x="0" y="1"/>
                  </a:moveTo>
                  <a:lnTo>
                    <a:pt x="0" y="6493"/>
                  </a:lnTo>
                  <a:lnTo>
                    <a:pt x="49721" y="6493"/>
                  </a:lnTo>
                  <a:lnTo>
                    <a:pt x="49721" y="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2032748" y="1558122"/>
              <a:ext cx="1284050" cy="944849"/>
            </a:xfrm>
            <a:custGeom>
              <a:avLst/>
              <a:gdLst/>
              <a:ahLst/>
              <a:cxnLst/>
              <a:rect l="l" t="t" r="r" b="b"/>
              <a:pathLst>
                <a:path w="53490" h="36040" extrusionOk="0">
                  <a:moveTo>
                    <a:pt x="380" y="1"/>
                  </a:moveTo>
                  <a:cubicBezTo>
                    <a:pt x="380" y="5036"/>
                    <a:pt x="0" y="22771"/>
                    <a:pt x="3769" y="36040"/>
                  </a:cubicBezTo>
                  <a:lnTo>
                    <a:pt x="53489" y="36040"/>
                  </a:lnTo>
                  <a:cubicBezTo>
                    <a:pt x="49752" y="22771"/>
                    <a:pt x="50101" y="5036"/>
                    <a:pt x="50101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2152660" y="2704584"/>
              <a:ext cx="185315" cy="309930"/>
            </a:xfrm>
            <a:custGeom>
              <a:avLst/>
              <a:gdLst/>
              <a:ahLst/>
              <a:cxnLst/>
              <a:rect l="l" t="t" r="r" b="b"/>
              <a:pathLst>
                <a:path w="5353" h="16976" extrusionOk="0">
                  <a:moveTo>
                    <a:pt x="0" y="1"/>
                  </a:moveTo>
                  <a:lnTo>
                    <a:pt x="0" y="16975"/>
                  </a:lnTo>
                  <a:lnTo>
                    <a:pt x="5352" y="16975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2784465" y="1868547"/>
              <a:ext cx="284463" cy="32"/>
            </a:xfrm>
            <a:custGeom>
              <a:avLst/>
              <a:gdLst/>
              <a:ahLst/>
              <a:cxnLst/>
              <a:rect l="l" t="t" r="r" b="b"/>
              <a:pathLst>
                <a:path w="8837" h="1" fill="none" extrusionOk="0">
                  <a:moveTo>
                    <a:pt x="1" y="0"/>
                  </a:moveTo>
                  <a:lnTo>
                    <a:pt x="8836" y="0"/>
                  </a:lnTo>
                </a:path>
              </a:pathLst>
            </a:custGeom>
            <a:noFill/>
            <a:ln w="10300" cap="rnd" cmpd="sng">
              <a:solidFill>
                <a:srgbClr val="FFFFFF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2719665" y="2517860"/>
              <a:ext cx="34289" cy="248257"/>
            </a:xfrm>
            <a:custGeom>
              <a:avLst/>
              <a:gdLst/>
              <a:ahLst/>
              <a:cxnLst/>
              <a:rect l="l" t="t" r="r" b="b"/>
              <a:pathLst>
                <a:path w="1" h="5163" fill="none" extrusionOk="0">
                  <a:moveTo>
                    <a:pt x="0" y="0"/>
                  </a:moveTo>
                  <a:lnTo>
                    <a:pt x="0" y="5162"/>
                  </a:lnTo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2719990" y="2981743"/>
              <a:ext cx="33641" cy="200145"/>
            </a:xfrm>
            <a:custGeom>
              <a:avLst/>
              <a:gdLst/>
              <a:ahLst/>
              <a:cxnLst/>
              <a:rect l="l" t="t" r="r" b="b"/>
              <a:pathLst>
                <a:path w="1" h="4719" fill="none" extrusionOk="0">
                  <a:moveTo>
                    <a:pt x="0" y="0"/>
                  </a:moveTo>
                  <a:lnTo>
                    <a:pt x="0" y="4719"/>
                  </a:lnTo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3761522" y="1308827"/>
              <a:ext cx="1153716" cy="203289"/>
            </a:xfrm>
            <a:custGeom>
              <a:avLst/>
              <a:gdLst/>
              <a:ahLst/>
              <a:cxnLst/>
              <a:rect l="l" t="t" r="r" b="b"/>
              <a:pathLst>
                <a:path w="49721" h="6493" extrusionOk="0">
                  <a:moveTo>
                    <a:pt x="0" y="1"/>
                  </a:moveTo>
                  <a:lnTo>
                    <a:pt x="0" y="6493"/>
                  </a:lnTo>
                  <a:lnTo>
                    <a:pt x="49721" y="6493"/>
                  </a:lnTo>
                  <a:lnTo>
                    <a:pt x="49721" y="1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3748212" y="1533198"/>
              <a:ext cx="1234928" cy="969773"/>
            </a:xfrm>
            <a:custGeom>
              <a:avLst/>
              <a:gdLst/>
              <a:ahLst/>
              <a:cxnLst/>
              <a:rect l="l" t="t" r="r" b="b"/>
              <a:pathLst>
                <a:path w="53490" h="36040" extrusionOk="0">
                  <a:moveTo>
                    <a:pt x="348" y="1"/>
                  </a:moveTo>
                  <a:cubicBezTo>
                    <a:pt x="348" y="5036"/>
                    <a:pt x="0" y="22771"/>
                    <a:pt x="3737" y="36040"/>
                  </a:cubicBezTo>
                  <a:lnTo>
                    <a:pt x="53489" y="36040"/>
                  </a:lnTo>
                  <a:cubicBezTo>
                    <a:pt x="49720" y="22771"/>
                    <a:pt x="50100" y="5036"/>
                    <a:pt x="50100" y="1"/>
                  </a:cubicBez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4946599" y="1868547"/>
              <a:ext cx="284463" cy="32"/>
            </a:xfrm>
            <a:custGeom>
              <a:avLst/>
              <a:gdLst/>
              <a:ahLst/>
              <a:cxnLst/>
              <a:rect l="l" t="t" r="r" b="b"/>
              <a:pathLst>
                <a:path w="8837" h="1" fill="none" extrusionOk="0">
                  <a:moveTo>
                    <a:pt x="1" y="0"/>
                  </a:moveTo>
                  <a:lnTo>
                    <a:pt x="8836" y="0"/>
                  </a:lnTo>
                </a:path>
              </a:pathLst>
            </a:custGeom>
            <a:noFill/>
            <a:ln w="10300" cap="rnd" cmpd="sng">
              <a:solidFill>
                <a:srgbClr val="FFFFFF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4405285" y="2507764"/>
              <a:ext cx="32" cy="166197"/>
            </a:xfrm>
            <a:custGeom>
              <a:avLst/>
              <a:gdLst/>
              <a:ahLst/>
              <a:cxnLst/>
              <a:rect l="l" t="t" r="r" b="b"/>
              <a:pathLst>
                <a:path w="1" h="5163" fill="none" extrusionOk="0">
                  <a:moveTo>
                    <a:pt x="1" y="0"/>
                  </a:moveTo>
                  <a:lnTo>
                    <a:pt x="1" y="5162"/>
                  </a:lnTo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Google Shape;293;p31"/>
            <p:cNvSpPr/>
            <p:nvPr/>
          </p:nvSpPr>
          <p:spPr>
            <a:xfrm flipH="1">
              <a:off x="4418065" y="2938452"/>
              <a:ext cx="33915" cy="219128"/>
            </a:xfrm>
            <a:custGeom>
              <a:avLst/>
              <a:gdLst/>
              <a:ahLst/>
              <a:cxnLst/>
              <a:rect l="l" t="t" r="r" b="b"/>
              <a:pathLst>
                <a:path w="1" h="4719" fill="none" extrusionOk="0">
                  <a:moveTo>
                    <a:pt x="1" y="0"/>
                  </a:moveTo>
                  <a:lnTo>
                    <a:pt x="1" y="4719"/>
                  </a:lnTo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784159" y="3186919"/>
              <a:ext cx="1010966" cy="388384"/>
            </a:xfrm>
            <a:custGeom>
              <a:avLst/>
              <a:gdLst/>
              <a:ahLst/>
              <a:cxnLst/>
              <a:rect l="l" t="t" r="r" b="b"/>
              <a:pathLst>
                <a:path w="44971" h="17355" extrusionOk="0">
                  <a:moveTo>
                    <a:pt x="0" y="0"/>
                  </a:moveTo>
                  <a:lnTo>
                    <a:pt x="0" y="17355"/>
                  </a:lnTo>
                  <a:lnTo>
                    <a:pt x="40157" y="17355"/>
                  </a:lnTo>
                  <a:lnTo>
                    <a:pt x="44971" y="13523"/>
                  </a:lnTo>
                  <a:lnTo>
                    <a:pt x="44971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544001" y="1332955"/>
              <a:ext cx="1285918" cy="1174809"/>
            </a:xfrm>
            <a:custGeom>
              <a:avLst/>
              <a:gdLst/>
              <a:ahLst/>
              <a:cxnLst/>
              <a:rect l="l" t="t" r="r" b="b"/>
              <a:pathLst>
                <a:path w="53490" h="36040" extrusionOk="0">
                  <a:moveTo>
                    <a:pt x="348" y="1"/>
                  </a:moveTo>
                  <a:cubicBezTo>
                    <a:pt x="348" y="5036"/>
                    <a:pt x="0" y="22771"/>
                    <a:pt x="3737" y="36040"/>
                  </a:cubicBezTo>
                  <a:lnTo>
                    <a:pt x="53489" y="36040"/>
                  </a:lnTo>
                  <a:cubicBezTo>
                    <a:pt x="49721" y="22771"/>
                    <a:pt x="50101" y="5036"/>
                    <a:pt x="50101" y="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7108734" y="1868547"/>
              <a:ext cx="285493" cy="32"/>
            </a:xfrm>
            <a:custGeom>
              <a:avLst/>
              <a:gdLst/>
              <a:ahLst/>
              <a:cxnLst/>
              <a:rect l="l" t="t" r="r" b="b"/>
              <a:pathLst>
                <a:path w="8869" h="1" fill="none" extrusionOk="0">
                  <a:moveTo>
                    <a:pt x="1" y="0"/>
                  </a:moveTo>
                  <a:lnTo>
                    <a:pt x="8868" y="0"/>
                  </a:lnTo>
                </a:path>
              </a:pathLst>
            </a:custGeom>
            <a:noFill/>
            <a:ln w="10300" cap="rnd" cmpd="sng">
              <a:solidFill>
                <a:srgbClr val="FFFFFF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Google Shape;303;p31"/>
            <p:cNvSpPr/>
            <p:nvPr/>
          </p:nvSpPr>
          <p:spPr>
            <a:xfrm flipH="1">
              <a:off x="6181899" y="2466789"/>
              <a:ext cx="34289" cy="166197"/>
            </a:xfrm>
            <a:custGeom>
              <a:avLst/>
              <a:gdLst/>
              <a:ahLst/>
              <a:cxnLst/>
              <a:rect l="l" t="t" r="r" b="b"/>
              <a:pathLst>
                <a:path w="1" h="5163" fill="none" extrusionOk="0">
                  <a:moveTo>
                    <a:pt x="0" y="0"/>
                  </a:moveTo>
                  <a:lnTo>
                    <a:pt x="0" y="5162"/>
                  </a:lnTo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 flipH="1">
              <a:off x="6152950" y="2925826"/>
              <a:ext cx="34010" cy="249161"/>
            </a:xfrm>
            <a:custGeom>
              <a:avLst/>
              <a:gdLst/>
              <a:ahLst/>
              <a:cxnLst/>
              <a:rect l="l" t="t" r="r" b="b"/>
              <a:pathLst>
                <a:path w="1" h="4719" fill="none" extrusionOk="0">
                  <a:moveTo>
                    <a:pt x="0" y="0"/>
                  </a:moveTo>
                  <a:lnTo>
                    <a:pt x="0" y="4719"/>
                  </a:lnTo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5" name="Google Shape;305;p31"/>
          <p:cNvSpPr txBox="1"/>
          <p:nvPr/>
        </p:nvSpPr>
        <p:spPr>
          <a:xfrm>
            <a:off x="1281584" y="2393102"/>
            <a:ext cx="1375333" cy="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Consulta</a:t>
            </a:r>
          </a:p>
        </p:txBody>
      </p:sp>
      <p:sp>
        <p:nvSpPr>
          <p:cNvPr id="306" name="Google Shape;306;p31"/>
          <p:cNvSpPr txBox="1"/>
          <p:nvPr/>
        </p:nvSpPr>
        <p:spPr>
          <a:xfrm>
            <a:off x="1107765" y="2925360"/>
            <a:ext cx="1547388" cy="119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Es una acción mediante la cual una </a:t>
            </a:r>
            <a:r>
              <a:rPr kumimoji="0" lang="es-E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persona busca obtener información, aclarar dudas o solicitar asesoramiento</a:t>
            </a: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sobre un tema específico.</a:t>
            </a:r>
          </a:p>
        </p:txBody>
      </p:sp>
      <p:sp>
        <p:nvSpPr>
          <p:cNvPr id="307" name="Google Shape;307;p31"/>
          <p:cNvSpPr txBox="1"/>
          <p:nvPr/>
        </p:nvSpPr>
        <p:spPr>
          <a:xfrm>
            <a:off x="3498129" y="2440275"/>
            <a:ext cx="1608141" cy="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Solicitud</a:t>
            </a:r>
          </a:p>
        </p:txBody>
      </p:sp>
      <p:sp>
        <p:nvSpPr>
          <p:cNvPr id="308" name="Google Shape;308;p31"/>
          <p:cNvSpPr txBox="1"/>
          <p:nvPr/>
        </p:nvSpPr>
        <p:spPr>
          <a:xfrm>
            <a:off x="3470802" y="2924271"/>
            <a:ext cx="1473464" cy="1253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Requerimiento que </a:t>
            </a:r>
            <a:r>
              <a:rPr kumimoji="0" lang="es-E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tiene un proceso definido y se deriva a un área </a:t>
            </a: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y/o a seguir los pasos establecidos en el proceso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. </a:t>
            </a:r>
          </a:p>
        </p:txBody>
      </p:sp>
      <p:sp>
        <p:nvSpPr>
          <p:cNvPr id="309" name="Google Shape;309;p31"/>
          <p:cNvSpPr txBox="1"/>
          <p:nvPr/>
        </p:nvSpPr>
        <p:spPr>
          <a:xfrm>
            <a:off x="5830234" y="2453928"/>
            <a:ext cx="1078024" cy="286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Reclamo</a:t>
            </a:r>
          </a:p>
        </p:txBody>
      </p:sp>
      <p:sp>
        <p:nvSpPr>
          <p:cNvPr id="310" name="Google Shape;310;p31"/>
          <p:cNvSpPr txBox="1"/>
          <p:nvPr/>
        </p:nvSpPr>
        <p:spPr>
          <a:xfrm>
            <a:off x="5742455" y="3019581"/>
            <a:ext cx="1612588" cy="101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Es una solicitud no atendida </a:t>
            </a:r>
            <a:r>
              <a:rPr lang="es-ES" sz="10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en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lang="es-ES" sz="10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tiempo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lang="es-ES" sz="10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o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lang="es-ES" sz="10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asociado a una 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percepción </a:t>
            </a:r>
            <a:r>
              <a:rPr lang="es-ES" sz="10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de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mal servicio. </a:t>
            </a:r>
            <a:endParaRPr lang="es-E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La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gestión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de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los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reclamos </a:t>
            </a:r>
            <a:r>
              <a:rPr lang="en-US" sz="9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esternos  (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SES y SERNAC</a:t>
            </a:r>
            <a:r>
              <a:rPr lang="en-US" sz="9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)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están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a cargo de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Secretaría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General</a:t>
            </a:r>
            <a:r>
              <a:rPr lang="en-US" sz="900">
                <a:solidFill>
                  <a:prstClr val="white"/>
                </a:solidFill>
                <a:latin typeface="Roboto"/>
                <a:ea typeface="Roboto"/>
                <a:cs typeface="Roboto"/>
              </a:rPr>
              <a:t>.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endParaRPr lang="es-E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311" name="Google Shape;311;p31"/>
          <p:cNvSpPr txBox="1"/>
          <p:nvPr/>
        </p:nvSpPr>
        <p:spPr>
          <a:xfrm>
            <a:off x="8351311" y="2434519"/>
            <a:ext cx="1754215" cy="37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Denuncia</a:t>
            </a:r>
          </a:p>
        </p:txBody>
      </p:sp>
      <p:sp>
        <p:nvSpPr>
          <p:cNvPr id="312" name="Google Shape;312;p31"/>
          <p:cNvSpPr txBox="1"/>
          <p:nvPr/>
        </p:nvSpPr>
        <p:spPr>
          <a:xfrm>
            <a:off x="8147658" y="2834524"/>
            <a:ext cx="1650660" cy="132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/>
                <a:cs typeface="Roboto"/>
              </a:rPr>
              <a:t>Reclamos por hechos que constituyan </a:t>
            </a:r>
            <a:r>
              <a:rPr kumimoji="0" lang="es-CL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/>
                <a:cs typeface="Roboto"/>
              </a:rPr>
              <a:t>alguna infracción a nuestra normativa de conducta, </a:t>
            </a:r>
            <a:r>
              <a:rPr kumimoji="0" lang="es-C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afecten el respeto, convivencia armoniosa y  la sana convivencia que generé hechos de discriminación de género, violencia de género y acoso sexual en el ámbito educacional. </a:t>
            </a:r>
            <a:endParaRPr kumimoji="0" lang="es-CL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1131910" y="4741771"/>
            <a:ext cx="1670085" cy="48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>
                <a:solidFill>
                  <a:prstClr val="black"/>
                </a:solidFill>
                <a:latin typeface="Roboto"/>
                <a:ea typeface="Roboto"/>
                <a:cs typeface="Roboto"/>
                <a:sym typeface="Roboto"/>
              </a:rPr>
              <a:t>Reciben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todos los canales  </a:t>
            </a:r>
          </a:p>
        </p:txBody>
      </p:sp>
      <p:sp>
        <p:nvSpPr>
          <p:cNvPr id="314" name="Google Shape;314;p31"/>
          <p:cNvSpPr txBox="1"/>
          <p:nvPr/>
        </p:nvSpPr>
        <p:spPr>
          <a:xfrm>
            <a:off x="1206671" y="5657029"/>
            <a:ext cx="1843403" cy="56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defRPr/>
            </a:pPr>
            <a:r>
              <a:rPr lang="es-ES" sz="900">
                <a:solidFill>
                  <a:prstClr val="black"/>
                </a:solidFill>
                <a:ea typeface="+mn-lt"/>
                <a:cs typeface="+mn-lt"/>
              </a:rPr>
              <a:t>En la mayoría de los casos, el requerimiento debe ser resuelto  en primera línea, salvo aquellos que deban ser derivados al equipo MAS por consultas por retiro.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3471902" y="4819468"/>
            <a:ext cx="1759805" cy="413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>
                <a:solidFill>
                  <a:prstClr val="black"/>
                </a:solidFill>
                <a:latin typeface="Roboto"/>
                <a:ea typeface="Roboto"/>
                <a:cs typeface="Roboto"/>
                <a:sym typeface="Roboto"/>
              </a:rPr>
              <a:t>Reciben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todos los canales </a:t>
            </a:r>
          </a:p>
        </p:txBody>
      </p:sp>
      <p:sp>
        <p:nvSpPr>
          <p:cNvPr id="316" name="Google Shape;316;p31"/>
          <p:cNvSpPr txBox="1"/>
          <p:nvPr/>
        </p:nvSpPr>
        <p:spPr>
          <a:xfrm>
            <a:off x="3487773" y="5581885"/>
            <a:ext cx="1555078" cy="495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Siempre se </a:t>
            </a:r>
            <a:r>
              <a:rPr lang="es-ES" sz="1000">
                <a:solidFill>
                  <a:prstClr val="black"/>
                </a:solidFill>
                <a:latin typeface="Roboto"/>
                <a:ea typeface="Roboto"/>
                <a:cs typeface="Roboto"/>
                <a:sym typeface="Roboto"/>
              </a:rPr>
              <a:t>derivan</a:t>
            </a:r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5796861" y="4784895"/>
            <a:ext cx="1600435" cy="43431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defRPr/>
            </a:pPr>
            <a:r>
              <a:rPr lang="es-ES" sz="800">
                <a:solidFill>
                  <a:prstClr val="white"/>
                </a:solidFill>
                <a:latin typeface="Roboto"/>
                <a:ea typeface="Roboto"/>
                <a:cs typeface="Roboto"/>
                <a:sym typeface="Roboto"/>
              </a:rPr>
              <a:t>Reciben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todos los canales </a:t>
            </a:r>
            <a:r>
              <a:rPr lang="es-ES" sz="800">
                <a:solidFill>
                  <a:prstClr val="white"/>
                </a:solidFill>
                <a:latin typeface="Roboto"/>
                <a:ea typeface="Roboto"/>
                <a:cs typeface="Roboto"/>
                <a:sym typeface="Roboto"/>
              </a:rPr>
              <a:t>y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lo atiende 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UCE (Unidad de casos especiales)</a:t>
            </a:r>
          </a:p>
        </p:txBody>
      </p:sp>
      <p:sp>
        <p:nvSpPr>
          <p:cNvPr id="318" name="Google Shape;318;p31"/>
          <p:cNvSpPr txBox="1"/>
          <p:nvPr/>
        </p:nvSpPr>
        <p:spPr>
          <a:xfrm>
            <a:off x="5777428" y="5540874"/>
            <a:ext cx="1600521" cy="53697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defRPr/>
            </a:pPr>
            <a:r>
              <a:rPr lang="en" sz="1050">
                <a:solidFill>
                  <a:prstClr val="white"/>
                </a:solidFill>
                <a:ea typeface="+mn-lt"/>
                <a:cs typeface="+mn-lt"/>
              </a:rPr>
              <a:t>La derivación del caso está sujeta a evaluación.</a:t>
            </a:r>
            <a:endParaRPr lang="en-US"/>
          </a:p>
        </p:txBody>
      </p:sp>
      <p:sp>
        <p:nvSpPr>
          <p:cNvPr id="319" name="Google Shape;319;p31"/>
          <p:cNvSpPr txBox="1"/>
          <p:nvPr/>
        </p:nvSpPr>
        <p:spPr>
          <a:xfrm>
            <a:off x="8363550" y="4647612"/>
            <a:ext cx="1650041" cy="4731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canal institucional: </a:t>
            </a:r>
            <a:r>
              <a:rPr kumimoji="0" lang="es-CL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denuncias@unab.cl</a:t>
            </a:r>
            <a:r>
              <a:rPr kumimoji="0" lang="es-CL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C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la vía para la revisión de antecedentes y eventuales medidas aplicables.</a:t>
            </a:r>
          </a:p>
        </p:txBody>
      </p:sp>
      <p:sp>
        <p:nvSpPr>
          <p:cNvPr id="320" name="Google Shape;320;p31"/>
          <p:cNvSpPr txBox="1"/>
          <p:nvPr/>
        </p:nvSpPr>
        <p:spPr>
          <a:xfrm>
            <a:off x="8439310" y="5538720"/>
            <a:ext cx="1789963" cy="53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Derivación única al canal institucional de denuncia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CE5D09-35CF-756B-78C1-D72BE522A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968" y="5363"/>
            <a:ext cx="725487" cy="603556"/>
          </a:xfrm>
          <a:prstGeom prst="rect">
            <a:avLst/>
          </a:prstGeom>
        </p:spPr>
      </p:pic>
      <p:sp>
        <p:nvSpPr>
          <p:cNvPr id="2" name="Abrir llave 1">
            <a:extLst>
              <a:ext uri="{FF2B5EF4-FFF2-40B4-BE49-F238E27FC236}">
                <a16:creationId xmlns:a16="http://schemas.microsoft.com/office/drawing/2014/main" id="{BCEA8A37-48CF-FD08-2D5A-79C7E6455AC0}"/>
              </a:ext>
            </a:extLst>
          </p:cNvPr>
          <p:cNvSpPr/>
          <p:nvPr/>
        </p:nvSpPr>
        <p:spPr>
          <a:xfrm rot="16200000" flipH="1">
            <a:off x="3830735" y="-101664"/>
            <a:ext cx="254840" cy="4769803"/>
          </a:xfrm>
          <a:prstGeom prst="leftBrace">
            <a:avLst>
              <a:gd name="adj1" fmla="val 60606"/>
              <a:gd name="adj2" fmla="val 4767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Google Shape;259;p31">
            <a:extLst>
              <a:ext uri="{FF2B5EF4-FFF2-40B4-BE49-F238E27FC236}">
                <a16:creationId xmlns:a16="http://schemas.microsoft.com/office/drawing/2014/main" id="{34E7E3F9-2300-1471-9C36-7A5739C05852}"/>
              </a:ext>
            </a:extLst>
          </p:cNvPr>
          <p:cNvSpPr txBox="1"/>
          <p:nvPr/>
        </p:nvSpPr>
        <p:spPr>
          <a:xfrm>
            <a:off x="1286928" y="1178292"/>
            <a:ext cx="5268541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latin typeface="Impact"/>
              </a:rPr>
              <a:t>Requerimientos Gestionados desde CRM 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367" name="Abrir llave 366">
            <a:extLst>
              <a:ext uri="{FF2B5EF4-FFF2-40B4-BE49-F238E27FC236}">
                <a16:creationId xmlns:a16="http://schemas.microsoft.com/office/drawing/2014/main" id="{F7F7C904-FB85-BFE1-2CAE-7EB5569ABF7D}"/>
              </a:ext>
            </a:extLst>
          </p:cNvPr>
          <p:cNvSpPr/>
          <p:nvPr/>
        </p:nvSpPr>
        <p:spPr>
          <a:xfrm rot="16200000" flipH="1">
            <a:off x="8848048" y="1268976"/>
            <a:ext cx="314887" cy="2016199"/>
          </a:xfrm>
          <a:prstGeom prst="leftBrace">
            <a:avLst>
              <a:gd name="adj1" fmla="val 53185"/>
              <a:gd name="adj2" fmla="val 5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8" name="Google Shape;259;p31">
            <a:extLst>
              <a:ext uri="{FF2B5EF4-FFF2-40B4-BE49-F238E27FC236}">
                <a16:creationId xmlns:a16="http://schemas.microsoft.com/office/drawing/2014/main" id="{A61C3634-844F-70B3-59C7-F595558D314D}"/>
              </a:ext>
            </a:extLst>
          </p:cNvPr>
          <p:cNvSpPr txBox="1"/>
          <p:nvPr/>
        </p:nvSpPr>
        <p:spPr>
          <a:xfrm>
            <a:off x="6926802" y="1209516"/>
            <a:ext cx="4204173" cy="593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latin typeface="Impact"/>
              </a:rPr>
              <a:t>Ingresados vía Correo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02E4B-5DA2-415E-BDE8-6A0115536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90C692-265C-B51A-56F3-31EEFD0E0B16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E74A43BB-A999-B664-F32F-857C2D84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3600" b="0">
                <a:solidFill>
                  <a:schemeClr val="bg1"/>
                </a:solidFill>
                <a:latin typeface="Impact" panose="020B0806030902050204" pitchFamily="34" charset="0"/>
              </a:rPr>
              <a:t>Objetivo y Alcance</a:t>
            </a:r>
            <a:endParaRPr lang="es-CL" sz="3600" b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D102624-1A40-0BD7-4C27-75EFB0A4D540}"/>
              </a:ext>
            </a:extLst>
          </p:cNvPr>
          <p:cNvSpPr/>
          <p:nvPr/>
        </p:nvSpPr>
        <p:spPr>
          <a:xfrm>
            <a:off x="8855099" y="1951314"/>
            <a:ext cx="1180446" cy="132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026726-E8B1-325E-306E-C2FA257D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3EA211-AC11-1392-7D41-D2C4E7487C23}"/>
              </a:ext>
            </a:extLst>
          </p:cNvPr>
          <p:cNvSpPr txBox="1"/>
          <p:nvPr/>
        </p:nvSpPr>
        <p:spPr>
          <a:xfrm>
            <a:off x="647273" y="2782669"/>
            <a:ext cx="888128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171717"/>
                </a:solidFill>
                <a:latin typeface="Ubuntu"/>
              </a:rPr>
              <a:t>Agenda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</a:endParaRPr>
          </a:p>
        </p:txBody>
      </p:sp>
      <p:pic>
        <p:nvPicPr>
          <p:cNvPr id="13" name="Gráfico 12" descr="Lista de comprobación con relleno sólido">
            <a:extLst>
              <a:ext uri="{FF2B5EF4-FFF2-40B4-BE49-F238E27FC236}">
                <a16:creationId xmlns:a16="http://schemas.microsoft.com/office/drawing/2014/main" id="{7C0D9C88-97E1-118E-695D-757D0B49E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5099" y="2517863"/>
            <a:ext cx="2618092" cy="26180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92C6B0E-CA05-EF93-8B42-04CB3ECF8956}"/>
              </a:ext>
            </a:extLst>
          </p:cNvPr>
          <p:cNvSpPr txBox="1"/>
          <p:nvPr/>
        </p:nvSpPr>
        <p:spPr>
          <a:xfrm>
            <a:off x="1064604" y="1311259"/>
            <a:ext cx="838071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s-ES" dirty="0"/>
              <a:t>En esta capacitación se revisará cómo operan los diferentes equipos en el CRM, dentro de un ecosistema que facilita la atención y respuesta a los estudiantes, con el propósito de comprender cómo se gestionan y coordinan las acciones de cada equipo.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0043F0-22C4-DE0C-48DA-2EB25EC0E2F0}"/>
              </a:ext>
            </a:extLst>
          </p:cNvPr>
          <p:cNvSpPr txBox="1"/>
          <p:nvPr/>
        </p:nvSpPr>
        <p:spPr>
          <a:xfrm>
            <a:off x="897397" y="3189884"/>
            <a:ext cx="795770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CL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sym typeface="Montserrat Bold"/>
            </a:endParaRPr>
          </a:p>
          <a:p>
            <a:pPr marL="342900" marR="0" lvl="0" indent="-342900" algn="l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CL" kern="0" dirty="0">
                <a:solidFill>
                  <a:srgbClr val="1F1F1F"/>
                </a:solidFill>
                <a:sym typeface="Montserrat Bold"/>
              </a:rPr>
              <a:t>Objetivos y Alcance</a:t>
            </a:r>
            <a:endParaRPr kumimoji="0" lang="es-CL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sym typeface="Montserrat Bold"/>
            </a:endParaRPr>
          </a:p>
          <a:p>
            <a:pPr marL="342900" marR="0" lvl="0" indent="-342900" algn="l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sym typeface="Montserrat Bold"/>
              </a:rPr>
              <a:t>Presentación general del nuevo Modelo</a:t>
            </a:r>
            <a:r>
              <a:rPr lang="es-CL" kern="0" dirty="0">
                <a:solidFill>
                  <a:srgbClr val="1F1F1F"/>
                </a:solidFill>
              </a:rPr>
              <a:t> de atención y nuevos equipos en CRM</a:t>
            </a:r>
          </a:p>
          <a:p>
            <a:pPr marL="342900" indent="-342900" defTabSz="914330" hangingPunct="0">
              <a:buFont typeface="+mj-lt"/>
              <a:buAutoNum type="arabicPeriod"/>
              <a:defRPr/>
            </a:pPr>
            <a:r>
              <a:rPr lang="es-ES" kern="0" dirty="0">
                <a:solidFill>
                  <a:srgbClr val="1F1F1F"/>
                </a:solidFill>
                <a:sym typeface="Montserrat Bold"/>
              </a:rPr>
              <a:t>Presentación Servicio al Estudiante</a:t>
            </a:r>
          </a:p>
          <a:p>
            <a:pPr marL="342900" indent="-342900" defTabSz="914330" hangingPunct="0">
              <a:buFont typeface="+mj-lt"/>
              <a:buAutoNum type="arabicPeriod"/>
              <a:defRPr/>
            </a:pPr>
            <a:r>
              <a:rPr lang="es-ES" kern="0" dirty="0">
                <a:solidFill>
                  <a:srgbClr val="1F1F1F"/>
                </a:solidFill>
              </a:rPr>
              <a:t>Conceptos básicos, Estructura en CRM y Árbol de categorías</a:t>
            </a:r>
          </a:p>
          <a:p>
            <a:pPr marL="342900" indent="-342900" defTabSz="914330" hangingPunct="0">
              <a:buFont typeface="+mj-lt"/>
              <a:buAutoNum type="arabicPeriod"/>
              <a:defRPr/>
            </a:pPr>
            <a:r>
              <a:rPr lang="es-ES" sz="1600" kern="0" dirty="0">
                <a:solidFill>
                  <a:srgbClr val="1F1F1F"/>
                </a:solidFill>
                <a:sym typeface="Montserrat Bold"/>
              </a:rPr>
              <a:t>Cierre y aplicación de encuesta</a:t>
            </a:r>
          </a:p>
          <a:p>
            <a:pPr defTabSz="914330" hangingPunct="0">
              <a:defRPr/>
            </a:pPr>
            <a:endParaRPr lang="es-CL" sz="1200" kern="0" dirty="0">
              <a:solidFill>
                <a:srgbClr val="1F1F1F"/>
              </a:solidFill>
              <a:latin typeface="Montserrat Bold"/>
              <a:sym typeface="Montserrat Bold"/>
            </a:endParaRPr>
          </a:p>
          <a:p>
            <a:pPr marL="342900" indent="-342900" defTabSz="914330" hangingPunct="0">
              <a:buFont typeface="+mj-lt"/>
              <a:buAutoNum type="arabicPeriod"/>
              <a:defRPr/>
            </a:pPr>
            <a:endParaRPr lang="es-CL" sz="1400" kern="0" dirty="0">
              <a:solidFill>
                <a:srgbClr val="1F1F1F"/>
              </a:solidFill>
              <a:latin typeface="Montserrat Bold"/>
              <a:sym typeface="Montserrat Bold"/>
            </a:endParaRPr>
          </a:p>
          <a:p>
            <a:pPr marL="342900" marR="0" lvl="0" indent="-342900" algn="l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 Bold"/>
              <a:sym typeface="Montserrat Bold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7E822A8-66BC-7C35-5904-E41C82D72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94" y="982875"/>
            <a:ext cx="702958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6F025A-6D63-4770-9B5C-4F40F9880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24897152-5523-2202-E7BF-DDBAB186A6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7"/>
            <a:ext cx="12185651" cy="8515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9D0890-1311-C819-986D-AEFC62472DA4}"/>
              </a:ext>
            </a:extLst>
          </p:cNvPr>
          <p:cNvSpPr txBox="1"/>
          <p:nvPr/>
        </p:nvSpPr>
        <p:spPr>
          <a:xfrm>
            <a:off x="-1" y="-790"/>
            <a:ext cx="10406393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</a:t>
            </a:r>
            <a:r>
              <a:rPr lang="es-ES" sz="3600">
                <a:solidFill>
                  <a:schemeClr val="bg1"/>
                </a:solidFill>
                <a:latin typeface="Impact" panose="020B0806030902050204" pitchFamily="34" charset="0"/>
              </a:rPr>
              <a:t>Partes de un caso CRM y Registro desde SAE</a:t>
            </a:r>
          </a:p>
        </p:txBody>
      </p:sp>
      <p:sp>
        <p:nvSpPr>
          <p:cNvPr id="3" name="CuadroTexto 8">
            <a:extLst>
              <a:ext uri="{FF2B5EF4-FFF2-40B4-BE49-F238E27FC236}">
                <a16:creationId xmlns:a16="http://schemas.microsoft.com/office/drawing/2014/main" id="{146E7C15-9FE4-4BA2-8008-700F34C4AD19}"/>
              </a:ext>
            </a:extLst>
          </p:cNvPr>
          <p:cNvSpPr txBox="1"/>
          <p:nvPr/>
        </p:nvSpPr>
        <p:spPr>
          <a:xfrm>
            <a:off x="6359680" y="1138400"/>
            <a:ext cx="5716771" cy="54938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Descripción</a:t>
            </a:r>
            <a:endParaRPr kumimoji="0" lang="es-ES" sz="1400" b="1" i="0" u="sng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7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Roboto"/>
              <a:cs typeface="Robo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Al momento de registrar un caso en CRM, el equipo </a:t>
            </a:r>
            <a:r>
              <a:rPr lang="es-ES" sz="1200">
                <a:solidFill>
                  <a:srgbClr val="171717"/>
                </a:solidFill>
                <a:latin typeface="Ubuntu"/>
              </a:rPr>
              <a:t>SAE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redacta el motivo del requerimiento 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del estudiante, apoderado o exalumno.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</a:br>
            <a:r>
              <a:rPr lang="es-ES" sz="1200">
                <a:solidFill>
                  <a:srgbClr val="171717"/>
                </a:solidFill>
                <a:latin typeface="Ubuntu"/>
              </a:rPr>
              <a:t>Su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registr</a:t>
            </a:r>
            <a:r>
              <a:rPr lang="es-ES" sz="1200">
                <a:solidFill>
                  <a:srgbClr val="171717"/>
                </a:solidFill>
                <a:latin typeface="Ubuntu"/>
              </a:rPr>
              <a:t>o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debe ser 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claro y detallado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 procurando 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reflejar fielmente lo expresado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 utilizando un lenguaje profesional y respetuoso.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Es visible para el estudiarte.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Resolución Interna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" b="1" i="0" u="sng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1200">
                <a:solidFill>
                  <a:srgbClr val="171717"/>
                </a:solidFill>
                <a:latin typeface="Ubuntu"/>
              </a:rPr>
              <a:t>P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ermite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incorporar información adicional relevante al caso (por ejemplo, si alumno se encuentra molesto, información revisada en banner, análisis realizado, se adjunta documentos en notas). 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NO es visible para el estudiante</a:t>
            </a:r>
            <a:r>
              <a:rPr lang="es-ES" sz="1200" b="1">
                <a:solidFill>
                  <a:schemeClr val="accent4">
                    <a:lumMod val="50000"/>
                  </a:schemeClr>
                </a:solidFill>
                <a:latin typeface="Ubuntu"/>
              </a:rPr>
              <a:t>.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Respuesta al estudiante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" b="1" i="0" u="sng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La 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respuesta del caso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corresponde a la información entregada al estudiante o exalumno para dar solución a su requerimiento.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 el caso es 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cerrado en primera línea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 es fundamental que la redacción sea clara.</a:t>
            </a:r>
          </a:p>
          <a:p>
            <a:pPr marL="285750" lvl="0" indent="-285750">
              <a:buFont typeface="Arial"/>
              <a:buChar char="•"/>
              <a:defRPr/>
            </a:pPr>
            <a:r>
              <a:rPr lang="es-ES" sz="1200"/>
              <a:t>Esta respuesta se registra en el CRM y pasa a formar parte del historial del estudiante. Es fundamental asegurar que la información proporcionada sea clara y precisa. </a:t>
            </a:r>
          </a:p>
          <a:p>
            <a:pPr lvl="0"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Es visible para el estudiante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799AB7-A47B-3EEE-D547-B2F9000D0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18" r="1938" b="4932"/>
          <a:stretch/>
        </p:blipFill>
        <p:spPr>
          <a:xfrm>
            <a:off x="292940" y="1138400"/>
            <a:ext cx="6066741" cy="291180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88F988C-9C81-D822-C612-E7791D8E26DE}"/>
              </a:ext>
            </a:extLst>
          </p:cNvPr>
          <p:cNvSpPr/>
          <p:nvPr/>
        </p:nvSpPr>
        <p:spPr>
          <a:xfrm>
            <a:off x="2991431" y="2374579"/>
            <a:ext cx="669758" cy="2345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B648BFF-A413-8E33-1A6A-000045B6899F}"/>
              </a:ext>
            </a:extLst>
          </p:cNvPr>
          <p:cNvSpPr/>
          <p:nvPr/>
        </p:nvSpPr>
        <p:spPr>
          <a:xfrm>
            <a:off x="2991431" y="3321435"/>
            <a:ext cx="850826" cy="26616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99E5612-76D4-F7E3-C0BE-C849EFC55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23" b="5590"/>
          <a:stretch/>
        </p:blipFill>
        <p:spPr>
          <a:xfrm>
            <a:off x="292940" y="4010431"/>
            <a:ext cx="6066741" cy="155833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14D4E51-E2A4-07FF-EDE4-0F2A0414F855}"/>
              </a:ext>
            </a:extLst>
          </p:cNvPr>
          <p:cNvSpPr/>
          <p:nvPr/>
        </p:nvSpPr>
        <p:spPr>
          <a:xfrm>
            <a:off x="2900898" y="4895877"/>
            <a:ext cx="850826" cy="26616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AFC694-7D2D-1AA3-C946-3D2112F20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54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33EC092-37E0-8736-7919-D75F0219C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19" y="1455046"/>
            <a:ext cx="6719361" cy="3195073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D37020-9419-9A01-080B-33A4EC68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07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799C22-323C-4179-80E2-9625B93AB4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>
                    <a:tint val="75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1717">
                  <a:tint val="75000"/>
                </a:srgb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69EF0699-4725-E618-288A-311A44E65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7"/>
            <a:ext cx="12185651" cy="851525"/>
          </a:xfrm>
          <a:prstGeom prst="rect">
            <a:avLst/>
          </a:prstGeom>
        </p:spPr>
      </p:pic>
      <p:sp>
        <p:nvSpPr>
          <p:cNvPr id="11" name="CuadroTexto 8">
            <a:extLst>
              <a:ext uri="{FF2B5EF4-FFF2-40B4-BE49-F238E27FC236}">
                <a16:creationId xmlns:a16="http://schemas.microsoft.com/office/drawing/2014/main" id="{01116972-145E-B570-C24E-064F558D7FEB}"/>
              </a:ext>
            </a:extLst>
          </p:cNvPr>
          <p:cNvSpPr txBox="1"/>
          <p:nvPr/>
        </p:nvSpPr>
        <p:spPr>
          <a:xfrm>
            <a:off x="221720" y="2277976"/>
            <a:ext cx="4921780" cy="30777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buntu"/>
                <a:ea typeface="+mn-ea"/>
                <a:cs typeface="+mn-cs"/>
              </a:rPr>
              <a:t>1. </a:t>
            </a:r>
            <a:r>
              <a:rPr kumimoji="0" lang="es-ES" sz="12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Ubuntu"/>
                <a:ea typeface="+mn-ea"/>
                <a:cs typeface="+mn-cs"/>
              </a:rPr>
              <a:t>Prorrectoria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buntu"/>
                <a:ea typeface="+mn-ea"/>
                <a:cs typeface="+mn-cs"/>
              </a:rPr>
              <a:t>                     </a:t>
            </a:r>
            <a:r>
              <a:rPr lang="es-ES" sz="1200">
                <a:latin typeface="Ubuntu"/>
              </a:rPr>
              <a:t>Uso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buntu"/>
                <a:ea typeface="+mn-ea"/>
                <a:cs typeface="+mn-cs"/>
              </a:rPr>
              <a:t> para Reclamos SES Y SERNAC</a:t>
            </a:r>
            <a:endParaRPr lang="es-ES" sz="1200">
              <a:solidFill>
                <a:srgbClr val="171717"/>
              </a:solidFill>
              <a:latin typeface="Ubuntu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2. VRA: </a:t>
            </a:r>
            <a:r>
              <a:rPr lang="es-ES" sz="1200">
                <a:solidFill>
                  <a:schemeClr val="accent2"/>
                </a:solidFill>
                <a:ea typeface="+mn-lt"/>
                <a:cs typeface="+mn-lt"/>
              </a:rPr>
              <a:t>Vicerrectoría Académica, categorías que comprenden los distintos tipos de requerimientos de índole académicos.</a:t>
            </a:r>
            <a:endParaRPr lang="es-ES" sz="120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3. VRE: Categorías </a:t>
            </a:r>
            <a:r>
              <a:rPr lang="es-ES" sz="1200">
                <a:solidFill>
                  <a:srgbClr val="171717"/>
                </a:solidFill>
                <a:latin typeface="Ubuntu"/>
              </a:rPr>
              <a:t>de requerimientos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económicos.</a:t>
            </a:r>
            <a:endParaRPr lang="es-E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4. VRSUE: Categorías</a:t>
            </a:r>
            <a:r>
              <a:rPr lang="es-ES" sz="1200">
                <a:solidFill>
                  <a:srgbClr val="171717"/>
                </a:solidFill>
                <a:latin typeface="Ubuntu"/>
              </a:rPr>
              <a:t> de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requerimientos de servicios.</a:t>
            </a:r>
            <a:endParaRPr lang="es-E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s-ES" sz="1200">
              <a:solidFill>
                <a:srgbClr val="171717"/>
              </a:solidFill>
              <a:latin typeface="Ubuntu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5.VRDP: Vicerrectoría de Desarrollo Profesional.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Para más información puede revisar el siguiente link: </a:t>
            </a: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buntu"/>
                <a:ea typeface="+mn-ea"/>
                <a:cs typeface="+mn-cs"/>
                <a:hlinkClick r:id="rId4" tooltip="https://acortar.link/nkruig"/>
              </a:rPr>
              <a:t>https://acortar.link/NKRuIg</a:t>
            </a:r>
            <a:endParaRPr lang="es-CL" sz="1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buntu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56D886-B2F1-62F2-FA56-DDD40C90C39F}"/>
              </a:ext>
            </a:extLst>
          </p:cNvPr>
          <p:cNvSpPr txBox="1"/>
          <p:nvPr/>
        </p:nvSpPr>
        <p:spPr>
          <a:xfrm>
            <a:off x="3172" y="-10633"/>
            <a:ext cx="999460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Categorización de los casos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1837008" y="2604683"/>
            <a:ext cx="450166" cy="45719"/>
          </a:xfrm>
          <a:prstGeom prst="righ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CA6B84-C326-76F2-8F3E-FB4B0515E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057" y="4391595"/>
            <a:ext cx="4610743" cy="1743318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699D68A-4128-8EEA-5892-3A8B7CD816FC}"/>
              </a:ext>
            </a:extLst>
          </p:cNvPr>
          <p:cNvCxnSpPr/>
          <p:nvPr/>
        </p:nvCxnSpPr>
        <p:spPr>
          <a:xfrm>
            <a:off x="6993467" y="3729567"/>
            <a:ext cx="0" cy="56726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7FFF27D-BE94-7756-8624-09C89EDD956D}"/>
              </a:ext>
            </a:extLst>
          </p:cNvPr>
          <p:cNvSpPr/>
          <p:nvPr/>
        </p:nvSpPr>
        <p:spPr>
          <a:xfrm>
            <a:off x="6087532" y="3539860"/>
            <a:ext cx="2523067" cy="177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3E87FE6F-80E0-D0E4-5A2A-4CD835AFCDE4}"/>
              </a:ext>
            </a:extLst>
          </p:cNvPr>
          <p:cNvSpPr txBox="1"/>
          <p:nvPr/>
        </p:nvSpPr>
        <p:spPr>
          <a:xfrm>
            <a:off x="221720" y="1283625"/>
            <a:ext cx="492178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s-ES" sz="1200" b="1">
              <a:solidFill>
                <a:schemeClr val="accent2"/>
              </a:solidFill>
              <a:latin typeface="Ubuntu"/>
            </a:endParaRPr>
          </a:p>
          <a:p>
            <a:pPr lvl="0">
              <a:defRPr/>
            </a:pPr>
            <a:r>
              <a:rPr lang="es-ES" sz="1200" b="1">
                <a:solidFill>
                  <a:schemeClr val="accent2"/>
                </a:solidFill>
                <a:latin typeface="Ubuntu"/>
              </a:rPr>
              <a:t>¿</a:t>
            </a:r>
            <a:r>
              <a:rPr lang="es-ES" sz="1200" b="1">
                <a:solidFill>
                  <a:schemeClr val="accent2"/>
                </a:solidFill>
              </a:rPr>
              <a:t>Qué es? </a:t>
            </a:r>
            <a:r>
              <a:rPr lang="es-ES" sz="1200" b="1">
                <a:latin typeface="Ubuntu"/>
              </a:rPr>
              <a:t>Categoría: </a:t>
            </a:r>
            <a:r>
              <a:rPr lang="es-ES" sz="1200">
                <a:latin typeface="Ubuntu"/>
              </a:rPr>
              <a:t>Clasificación y organización de los diferentes tipos de requerimientos de cara al estudiante y sus necesidades.</a:t>
            </a:r>
          </a:p>
          <a:p>
            <a:pPr lvl="0">
              <a:defRPr/>
            </a:pPr>
            <a:r>
              <a:rPr lang="es-ES" sz="1200">
                <a:latin typeface="Ubuntu"/>
              </a:rPr>
              <a:t> </a:t>
            </a:r>
            <a:endParaRPr kumimoji="0" lang="es-CL" sz="120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38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12E626-4A83-A007-92CE-B6CFC8DE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2078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1717">
                  <a:tint val="75000"/>
                </a:srgb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D37020-9419-9A01-080B-33A4EC68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07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799C22-323C-4179-80E2-9625B93AB4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>
                    <a:tint val="75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1717">
                  <a:tint val="75000"/>
                </a:srgb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69EF0699-4725-E618-288A-311A44E65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7"/>
            <a:ext cx="12185651" cy="8515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56D886-B2F1-62F2-FA56-DDD40C90C39F}"/>
              </a:ext>
            </a:extLst>
          </p:cNvPr>
          <p:cNvSpPr txBox="1"/>
          <p:nvPr/>
        </p:nvSpPr>
        <p:spPr>
          <a:xfrm>
            <a:off x="3172" y="-10633"/>
            <a:ext cx="999460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Categorización de los casos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CA6B84-C326-76F2-8F3E-FB4B0515E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00083" y="997074"/>
            <a:ext cx="8510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VRA: Categorías que abarcan requerimientos académicos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.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977B3B70-FF40-A72F-4BDF-D180E4A99411}"/>
              </a:ext>
            </a:extLst>
          </p:cNvPr>
          <p:cNvSpPr/>
          <p:nvPr/>
        </p:nvSpPr>
        <p:spPr>
          <a:xfrm>
            <a:off x="1467688" y="1682372"/>
            <a:ext cx="430719" cy="427532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6">
            <a:extLst>
              <a:ext uri="{FF2B5EF4-FFF2-40B4-BE49-F238E27FC236}">
                <a16:creationId xmlns:a16="http://schemas.microsoft.com/office/drawing/2014/main" id="{0C070656-49F2-B674-3579-A4A4B5AC6CC5}"/>
              </a:ext>
            </a:extLst>
          </p:cNvPr>
          <p:cNvSpPr/>
          <p:nvPr/>
        </p:nvSpPr>
        <p:spPr>
          <a:xfrm>
            <a:off x="157004" y="3429000"/>
            <a:ext cx="1243883" cy="107811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400">
                <a:cs typeface="Calibri"/>
              </a:rPr>
              <a:t>VRA ACADEMIA </a:t>
            </a:r>
          </a:p>
          <a:p>
            <a:pPr algn="ctr"/>
            <a:r>
              <a:rPr lang="es-ES" sz="1100">
                <a:cs typeface="Calibri"/>
              </a:rPr>
              <a:t>(91 categorías) </a:t>
            </a:r>
            <a:endParaRPr lang="es-ES" sz="1100"/>
          </a:p>
          <a:p>
            <a:pPr algn="ctr"/>
            <a:endParaRPr lang="es-ES" sz="1400">
              <a:cs typeface="Calibri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06D018EE-4693-FD72-698B-8D3A2A1D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659" y="5237700"/>
            <a:ext cx="1440000" cy="1440000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2E8951D-CDAC-1D04-AE15-A27F5D737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571238"/>
              </p:ext>
            </p:extLst>
          </p:nvPr>
        </p:nvGraphicFramePr>
        <p:xfrm>
          <a:off x="2022130" y="1941018"/>
          <a:ext cx="8560345" cy="360563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370251">
                  <a:extLst>
                    <a:ext uri="{9D8B030D-6E8A-4147-A177-3AD203B41FA5}">
                      <a16:colId xmlns:a16="http://schemas.microsoft.com/office/drawing/2014/main" val="947898303"/>
                    </a:ext>
                  </a:extLst>
                </a:gridCol>
                <a:gridCol w="1899106">
                  <a:extLst>
                    <a:ext uri="{9D8B030D-6E8A-4147-A177-3AD203B41FA5}">
                      <a16:colId xmlns:a16="http://schemas.microsoft.com/office/drawing/2014/main" val="2910593376"/>
                    </a:ext>
                  </a:extLst>
                </a:gridCol>
                <a:gridCol w="1777246">
                  <a:extLst>
                    <a:ext uri="{9D8B030D-6E8A-4147-A177-3AD203B41FA5}">
                      <a16:colId xmlns:a16="http://schemas.microsoft.com/office/drawing/2014/main" val="3442401525"/>
                    </a:ext>
                  </a:extLst>
                </a:gridCol>
                <a:gridCol w="2513742">
                  <a:extLst>
                    <a:ext uri="{9D8B030D-6E8A-4147-A177-3AD203B41FA5}">
                      <a16:colId xmlns:a16="http://schemas.microsoft.com/office/drawing/2014/main" val="3760625498"/>
                    </a:ext>
                  </a:extLst>
                </a:gridCol>
              </a:tblGrid>
              <a:tr h="1880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Temas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>
                          <a:solidFill>
                            <a:schemeClr val="bg1"/>
                          </a:solidFill>
                        </a:rPr>
                        <a:t>Cierre en primera línea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>
                          <a:solidFill>
                            <a:schemeClr val="bg1"/>
                          </a:solidFill>
                        </a:rPr>
                        <a:t>Derivación a SSAA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>
                          <a:solidFill>
                            <a:schemeClr val="bg1"/>
                          </a:solidFill>
                        </a:rPr>
                        <a:t>Derivación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8002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Actualización de Datos (1)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 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36090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Asignaturas y Evaluaciones (3)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 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424619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Atención (1)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4175"/>
                  </a:ext>
                </a:extLst>
              </a:tr>
              <a:tr h="41714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Bases de </a:t>
                      </a:r>
                      <a:r>
                        <a:rPr lang="pt-BR" sz="1100" b="1" u="none" strike="noStrike" err="1">
                          <a:solidFill>
                            <a:srgbClr val="000000"/>
                          </a:solidFill>
                          <a:effectLst/>
                        </a:rPr>
                        <a:t>Datos</a:t>
                      </a: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 Plataforma Curriculum Docente (1) 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822426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Calendarios y Fechas (2)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120439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Certificados (10)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365255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Justificativo de Inasistencia (3)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607602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Reglamentaciones (1)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994271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Solicitudes Académicas (23)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139847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Titulación (6)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8086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Toma de Ramos (20)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395736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Prácticas (3)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Excepcionales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247166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Bienvenida alumnos nuevos (11)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 Casos Excepciones 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155767"/>
                  </a:ext>
                </a:extLst>
              </a:tr>
              <a:tr h="23046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Cursos de verano (3)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Solo Casos Excepcionales</a:t>
                      </a:r>
                      <a:endParaRPr lang="es-CL" sz="11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21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683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72499686-0CB3-96E8-A294-4335AC4849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7"/>
            <a:ext cx="12185651" cy="851525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551662A6-677C-E55C-8A91-C092629E8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7980" y="125771"/>
            <a:ext cx="725487" cy="6035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DE17E93-8D6B-D9C9-D2E7-A1A91CCEC3B7}"/>
              </a:ext>
            </a:extLst>
          </p:cNvPr>
          <p:cNvSpPr txBox="1"/>
          <p:nvPr/>
        </p:nvSpPr>
        <p:spPr>
          <a:xfrm>
            <a:off x="80562" y="-11274"/>
            <a:ext cx="76598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Registro de Actividades - SAE</a:t>
            </a:r>
            <a:endParaRPr kumimoji="0" lang="es-CL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EC2286-A290-9361-06E9-4EDC364620A2}"/>
              </a:ext>
            </a:extLst>
          </p:cNvPr>
          <p:cNvSpPr/>
          <p:nvPr/>
        </p:nvSpPr>
        <p:spPr>
          <a:xfrm>
            <a:off x="3807724" y="1281327"/>
            <a:ext cx="3061361" cy="40562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F906BB4-C1FB-2A74-43F4-514577BB2E44}"/>
              </a:ext>
            </a:extLst>
          </p:cNvPr>
          <p:cNvSpPr txBox="1">
            <a:spLocks/>
          </p:cNvSpPr>
          <p:nvPr/>
        </p:nvSpPr>
        <p:spPr>
          <a:xfrm>
            <a:off x="2302953" y="3384935"/>
            <a:ext cx="2544233" cy="19866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D3374DC6-432D-EC63-159E-7B77386F1076}"/>
              </a:ext>
            </a:extLst>
          </p:cNvPr>
          <p:cNvSpPr txBox="1">
            <a:spLocks/>
          </p:cNvSpPr>
          <p:nvPr/>
        </p:nvSpPr>
        <p:spPr>
          <a:xfrm>
            <a:off x="4142368" y="2871027"/>
            <a:ext cx="2544233" cy="18564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Registro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de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Actividades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</a:b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3D82B1C-DCEA-111E-10AE-0C14FCBD1A64}"/>
              </a:ext>
            </a:extLst>
          </p:cNvPr>
          <p:cNvSpPr/>
          <p:nvPr/>
        </p:nvSpPr>
        <p:spPr>
          <a:xfrm>
            <a:off x="4458341" y="2592192"/>
            <a:ext cx="1918129" cy="156670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31" name="Imagen 30" descr="Imagen que contiene dibujo, taza&#10;&#10;Descripción generada automáticamente">
            <a:extLst>
              <a:ext uri="{FF2B5EF4-FFF2-40B4-BE49-F238E27FC236}">
                <a16:creationId xmlns:a16="http://schemas.microsoft.com/office/drawing/2014/main" id="{F3064558-FDDD-2A8D-D27F-307EEF7E3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334" y="1566712"/>
            <a:ext cx="876300" cy="876300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6AE77749-26D7-BC43-C32E-A4FADC3D0973}"/>
              </a:ext>
            </a:extLst>
          </p:cNvPr>
          <p:cNvSpPr/>
          <p:nvPr/>
        </p:nvSpPr>
        <p:spPr>
          <a:xfrm>
            <a:off x="7166565" y="1687176"/>
            <a:ext cx="364968" cy="248798"/>
          </a:xfrm>
          <a:prstGeom prst="rightArrow">
            <a:avLst/>
          </a:prstGeom>
          <a:solidFill>
            <a:srgbClr val="A50021"/>
          </a:solidFill>
          <a:ln w="12700" cap="flat" cmpd="sng" algn="ctr">
            <a:solidFill>
              <a:srgbClr val="A5002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8F93A3D-53D0-685B-F3F2-E9CBD8326BD6}"/>
              </a:ext>
            </a:extLst>
          </p:cNvPr>
          <p:cNvSpPr/>
          <p:nvPr/>
        </p:nvSpPr>
        <p:spPr>
          <a:xfrm>
            <a:off x="7779199" y="1068738"/>
            <a:ext cx="3950283" cy="13264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Actividad de Llamado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Registro de  llamadas salientes ( Campañas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Pac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-PAT, Devoluciones y Resoluciones de Casos).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*</a:t>
            </a:r>
            <a:r>
              <a:rPr kumimoji="0" lang="es-ES" sz="1200" b="1" i="0" u="none" strike="noStrike" kern="1200" cap="none" spc="0" normalizeH="0" baseline="0" noProof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Call</a:t>
            </a: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center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FCA2AC47-732C-110B-385E-08DE77421D9A}"/>
              </a:ext>
            </a:extLst>
          </p:cNvPr>
          <p:cNvSpPr/>
          <p:nvPr/>
        </p:nvSpPr>
        <p:spPr>
          <a:xfrm>
            <a:off x="7141659" y="3212039"/>
            <a:ext cx="364968" cy="248798"/>
          </a:xfrm>
          <a:prstGeom prst="rightArrow">
            <a:avLst/>
          </a:prstGeom>
          <a:solidFill>
            <a:srgbClr val="A50021"/>
          </a:solidFill>
          <a:ln w="12700" cap="flat" cmpd="sng" algn="ctr">
            <a:solidFill>
              <a:srgbClr val="A5002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111623D-E233-D467-7329-FF84FB9EC528}"/>
              </a:ext>
            </a:extLst>
          </p:cNvPr>
          <p:cNvSpPr/>
          <p:nvPr/>
        </p:nvSpPr>
        <p:spPr>
          <a:xfrm>
            <a:off x="7779200" y="2610618"/>
            <a:ext cx="3950283" cy="14516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Actividades Académicas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Registro de solicitudes realizadas por las Facultades, esta actividad requiere flujo de derivación a RC.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61CE358C-B332-7255-0F11-29EE827EC218}"/>
              </a:ext>
            </a:extLst>
          </p:cNvPr>
          <p:cNvSpPr/>
          <p:nvPr/>
        </p:nvSpPr>
        <p:spPr>
          <a:xfrm>
            <a:off x="7166565" y="4727461"/>
            <a:ext cx="364968" cy="248798"/>
          </a:xfrm>
          <a:prstGeom prst="rightArrow">
            <a:avLst/>
          </a:prstGeom>
          <a:solidFill>
            <a:srgbClr val="A50021"/>
          </a:solidFill>
          <a:ln w="12700" cap="flat" cmpd="sng" algn="ctr">
            <a:solidFill>
              <a:srgbClr val="A5002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7164FBE-9BBB-CA19-22F3-77B090056418}"/>
              </a:ext>
            </a:extLst>
          </p:cNvPr>
          <p:cNvSpPr/>
          <p:nvPr/>
        </p:nvSpPr>
        <p:spPr>
          <a:xfrm>
            <a:off x="7779200" y="4212598"/>
            <a:ext cx="4130392" cy="1818243"/>
          </a:xfrm>
          <a:prstGeom prst="rect">
            <a:avLst/>
          </a:prstGeom>
          <a:solidFill>
            <a:srgbClr val="FFE7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Actividades Servicio al Estudiante</a:t>
            </a:r>
            <a:endParaRPr kumimoji="0" lang="es-ES" sz="12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Registro por entregas: TNE,  Diplomas,  registro de autoatención en el punto de servicio.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Registro por consultas de casos activos o cerrados: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Registro de actividad en Notas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(Canales remotos y Canal Presencial)</a:t>
            </a: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Registro de actividad de llamado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(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Call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center)</a:t>
            </a:r>
            <a:b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6063" y="2112689"/>
            <a:ext cx="3043936" cy="28931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Times New Roman"/>
              </a:rPr>
              <a:t>Creación de casos / Actividades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sng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Times New Roman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/>
              <a:ea typeface="Roboto"/>
              <a:cs typeface="Times New Roman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Si existe un caso con una consulta por el mismo tema (cerrado) y no supera 3 meses de antigüedad       	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ACTIVIDAD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Times New Roman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Times New Roman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Times New Roman"/>
              </a:rPr>
              <a:t>Si consulta por avance de caso activo/resolución de caso cerrado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Roboto"/>
                <a:ea typeface="Roboto"/>
                <a:cs typeface="Times New Roman"/>
              </a:rPr>
              <a:t>	ACTIVIDAD 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Roboto"/>
              <a:ea typeface="Roboto"/>
              <a:cs typeface="Times New Roman"/>
            </a:endParaRP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B91C82A3-12A2-35B0-D16E-1605E68E3285}"/>
              </a:ext>
            </a:extLst>
          </p:cNvPr>
          <p:cNvSpPr txBox="1"/>
          <p:nvPr/>
        </p:nvSpPr>
        <p:spPr>
          <a:xfrm>
            <a:off x="303455" y="1128936"/>
            <a:ext cx="320580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s-ES" sz="1200" b="1">
                <a:solidFill>
                  <a:schemeClr val="accent2"/>
                </a:solidFill>
                <a:latin typeface="Ubuntu"/>
              </a:rPr>
              <a:t>¿</a:t>
            </a:r>
            <a:r>
              <a:rPr lang="es-ES" sz="1200" b="1">
                <a:solidFill>
                  <a:schemeClr val="accent2"/>
                </a:solidFill>
              </a:rPr>
              <a:t>Qué son? </a:t>
            </a:r>
            <a:r>
              <a:rPr lang="es-ES" sz="1200" b="1">
                <a:latin typeface="Ubuntu"/>
              </a:rPr>
              <a:t>Actividades: </a:t>
            </a:r>
            <a:r>
              <a:rPr lang="es-ES" sz="1200">
                <a:latin typeface="Ubuntu"/>
              </a:rPr>
              <a:t>Registros de las comunicaciones e interacciones con el estudiante, permitiendo mantener historial completo de contacto.</a:t>
            </a:r>
            <a:endParaRPr kumimoji="0" lang="es-CL" sz="120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605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5301A-BF54-8DA4-B2C5-AB91225DA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23A5D7FC-9C17-D0F3-4D32-E4F4C419868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06" y="4572003"/>
            <a:ext cx="2817875" cy="228599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42B07EC-2700-7454-E995-3697C367B692}"/>
              </a:ext>
            </a:extLst>
          </p:cNvPr>
          <p:cNvSpPr/>
          <p:nvPr/>
        </p:nvSpPr>
        <p:spPr>
          <a:xfrm>
            <a:off x="1595511" y="1407530"/>
            <a:ext cx="4840129" cy="4652000"/>
          </a:xfrm>
          <a:prstGeom prst="rect">
            <a:avLst/>
          </a:prstGeom>
          <a:solidFill>
            <a:srgbClr val="D0F9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D94AB4F-A346-5D43-3160-8E50869121FE}"/>
              </a:ext>
            </a:extLst>
          </p:cNvPr>
          <p:cNvSpPr/>
          <p:nvPr/>
        </p:nvSpPr>
        <p:spPr>
          <a:xfrm>
            <a:off x="7524280" y="1453194"/>
            <a:ext cx="4529187" cy="4037292"/>
          </a:xfrm>
          <a:prstGeom prst="rect">
            <a:avLst/>
          </a:prstGeom>
          <a:solidFill>
            <a:srgbClr val="FFE7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D161949D-526D-5B3E-D041-6F1794C26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1787"/>
            <a:ext cx="12185651" cy="851525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47FB168E-AA1B-AA96-1EEE-7F803EC23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7980" y="125771"/>
            <a:ext cx="725487" cy="6035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EE0DDA8-3A2F-CB82-3681-2F51A5D0FB51}"/>
              </a:ext>
            </a:extLst>
          </p:cNvPr>
          <p:cNvSpPr txBox="1"/>
          <p:nvPr/>
        </p:nvSpPr>
        <p:spPr>
          <a:xfrm>
            <a:off x="276688" y="26919"/>
            <a:ext cx="103375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Consejos para una buena gestión</a:t>
            </a:r>
            <a:endParaRPr kumimoji="0" lang="es-CL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8C8BE92-5773-5565-7103-10FE4176A254}"/>
              </a:ext>
            </a:extLst>
          </p:cNvPr>
          <p:cNvSpPr txBox="1">
            <a:spLocks/>
          </p:cNvSpPr>
          <p:nvPr/>
        </p:nvSpPr>
        <p:spPr>
          <a:xfrm>
            <a:off x="2302953" y="3384935"/>
            <a:ext cx="2544233" cy="19866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571DF88-2D30-9818-4AAD-9BBD136FE0FD}"/>
              </a:ext>
            </a:extLst>
          </p:cNvPr>
          <p:cNvSpPr txBox="1"/>
          <p:nvPr/>
        </p:nvSpPr>
        <p:spPr>
          <a:xfrm>
            <a:off x="7466771" y="1700672"/>
            <a:ext cx="4447725" cy="42780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Evitar cerrar casos que se encuentren como propietario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otro usuario o áreas resolutoras.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En CRM no </a:t>
            </a:r>
            <a:r>
              <a:rPr lang="es-ES" sz="1600">
                <a:solidFill>
                  <a:srgbClr val="171717"/>
                </a:solidFill>
                <a:latin typeface="Ubuntu"/>
              </a:rPr>
              <a:t>puede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cerrar caso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sin respuesta al estudiante</a:t>
            </a:r>
            <a:r>
              <a:rPr kumimoji="0" lang="es-ES" sz="160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. El sistema no lo permite. </a:t>
            </a:r>
            <a:endParaRPr lang="es-ES" sz="160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No </a:t>
            </a:r>
            <a:r>
              <a:rPr lang="es-ES" sz="1600">
                <a:solidFill>
                  <a:srgbClr val="171717"/>
                </a:solidFill>
                <a:latin typeface="Ubuntu"/>
              </a:rPr>
              <a:t>deben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cancelar casos.</a:t>
            </a:r>
            <a:endParaRPr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No se deben gestionar </a:t>
            </a:r>
            <a:r>
              <a:rPr lang="es-ES" sz="1600">
                <a:solidFill>
                  <a:srgbClr val="171717"/>
                </a:solidFill>
                <a:latin typeface="Ubuntu"/>
              </a:rPr>
              <a:t>y/o r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egistrar atenciones por requerimientos de terceras personas</a:t>
            </a:r>
            <a:r>
              <a:rPr lang="es-ES" sz="1600">
                <a:solidFill>
                  <a:srgbClr val="171717"/>
                </a:solidFill>
                <a:latin typeface="Ubuntu"/>
              </a:rPr>
              <a:t>.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600">
              <a:solidFill>
                <a:srgbClr val="171717"/>
              </a:solidFill>
              <a:latin typeface="Ubuntu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600">
              <a:solidFill>
                <a:srgbClr val="171717"/>
              </a:solidFill>
              <a:latin typeface="Ubuntu"/>
            </a:endParaRPr>
          </a:p>
        </p:txBody>
      </p:sp>
      <p:pic>
        <p:nvPicPr>
          <p:cNvPr id="10" name="Imagen 9" descr="Cheque - Iconos gratis de interfaz">
            <a:extLst>
              <a:ext uri="{FF2B5EF4-FFF2-40B4-BE49-F238E27FC236}">
                <a16:creationId xmlns:a16="http://schemas.microsoft.com/office/drawing/2014/main" id="{5C76C9BC-A90E-2ADE-8D56-4859DA231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33" y="1036822"/>
            <a:ext cx="1063197" cy="10726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3F01611-3751-1877-C20A-0EE08C6B0E68}"/>
              </a:ext>
            </a:extLst>
          </p:cNvPr>
          <p:cNvSpPr txBox="1"/>
          <p:nvPr/>
        </p:nvSpPr>
        <p:spPr>
          <a:xfrm>
            <a:off x="1504944" y="1498696"/>
            <a:ext cx="5021262" cy="45243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Cerrar los casos 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dentro del SLA establecido.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>
                <a:solidFill>
                  <a:srgbClr val="171717"/>
                </a:solidFill>
                <a:latin typeface="Ubuntu"/>
              </a:rPr>
              <a:t>Los casos deben ser cerrados con respuesta al estudiante, entregando respuesta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en forma  clara y que contenga la información necesaria para resolver requerimiento del estudiante.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>
                <a:solidFill>
                  <a:srgbClr val="171717"/>
                </a:solidFill>
                <a:latin typeface="Ubuntu"/>
              </a:rPr>
              <a:t>Al crear casos en CRM, se deben u</a:t>
            </a: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tilizar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 categorías que representen las dudas de los estudiantes.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Los reclamos no podrán ser cerrados, deben ser derivados al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Equipo Casos Especiales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. </a:t>
            </a:r>
            <a:b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</a:b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Mantén siempre un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sentido de urgencia en la gestión de casos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, especialmente cuando detectes situaciones que podrían escalar en molestias o reclamos.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E30CFF53-ECDA-28B2-9286-4E30F36B1D7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57430" y="6242632"/>
            <a:ext cx="393191" cy="4251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5B6693-9B2A-D7BA-A0E5-EF2AC3D4C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89" y="4575415"/>
            <a:ext cx="438150" cy="2092412"/>
          </a:xfrm>
          <a:prstGeom prst="rect">
            <a:avLst/>
          </a:prstGeom>
        </p:spPr>
      </p:pic>
      <p:pic>
        <p:nvPicPr>
          <p:cNvPr id="4" name="Graphic 3" descr="Señal de negación con relleno sólido">
            <a:extLst>
              <a:ext uri="{FF2B5EF4-FFF2-40B4-BE49-F238E27FC236}">
                <a16:creationId xmlns:a16="http://schemas.microsoft.com/office/drawing/2014/main" id="{B2D2CC7F-7F8F-598D-9EE5-4A17E9014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13954" y="861646"/>
            <a:ext cx="1060939" cy="9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65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ternacionalizacion">
            <a:extLst>
              <a:ext uri="{FF2B5EF4-FFF2-40B4-BE49-F238E27FC236}">
                <a16:creationId xmlns:a16="http://schemas.microsoft.com/office/drawing/2014/main" id="{AACBB41B-2823-4753-9AF6-4051DE6140D2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 b="58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EE3F09-44B6-4387-AC99-0F82934B6419}"/>
              </a:ext>
            </a:extLst>
          </p:cNvPr>
          <p:cNvSpPr/>
          <p:nvPr userDrawn="1"/>
        </p:nvSpPr>
        <p:spPr>
          <a:xfrm>
            <a:off x="-1" y="737118"/>
            <a:ext cx="12191999" cy="4863582"/>
          </a:xfrm>
          <a:prstGeom prst="rect">
            <a:avLst/>
          </a:prstGeom>
          <a:solidFill>
            <a:schemeClr val="accent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78DF27-716C-4756-A8C9-D5F3DF38BC07}"/>
              </a:ext>
            </a:extLst>
          </p:cNvPr>
          <p:cNvSpPr/>
          <p:nvPr/>
        </p:nvSpPr>
        <p:spPr>
          <a:xfrm>
            <a:off x="5683315" y="5006263"/>
            <a:ext cx="825371" cy="8253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79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C5B81-072F-45BA-B28D-6253876A5C20}"/>
              </a:ext>
            </a:extLst>
          </p:cNvPr>
          <p:cNvSpPr/>
          <p:nvPr/>
        </p:nvSpPr>
        <p:spPr>
          <a:xfrm>
            <a:off x="2340040" y="5006263"/>
            <a:ext cx="825371" cy="8253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79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239340-E3FC-49E3-9B0C-A56F879C4FA4}"/>
              </a:ext>
            </a:extLst>
          </p:cNvPr>
          <p:cNvSpPr/>
          <p:nvPr/>
        </p:nvSpPr>
        <p:spPr>
          <a:xfrm>
            <a:off x="9026590" y="5006263"/>
            <a:ext cx="825371" cy="8253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79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AAFB8B-BDDC-4511-9200-9C7624B6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Gracias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749EF-461B-40CF-9C05-A71F83366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600 220 3333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98A4B-BDBB-4523-92CC-FFA5EAA055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experiencia@unab.cl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4E2ABC-7200-4A89-8BF9-A7873CF86C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https://unab.cl/servicioestudiante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E7AAE23-F5E7-4580-A6EA-3BEA2BE59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2063" y="5257895"/>
            <a:ext cx="321324" cy="32210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A4E5719-9713-42DF-82DA-562CF9AC3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4947" y="5311684"/>
            <a:ext cx="322106" cy="21452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BD271C9-EA63-490B-9C23-CB0E16340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78222" y="5257895"/>
            <a:ext cx="322106" cy="322106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E2764A61-2FCF-46C8-0A6D-C43927438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388" y="161756"/>
            <a:ext cx="1729220" cy="17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F7F98-DA84-DBCB-9F60-C4DC4B94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7A0D183-3298-1B0E-B11D-24E4A088E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82" y="1277263"/>
            <a:ext cx="685800" cy="98107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CB5DB2D-AB96-CAB4-A239-5C458C7644DF}"/>
              </a:ext>
            </a:extLst>
          </p:cNvPr>
          <p:cNvSpPr/>
          <p:nvPr/>
        </p:nvSpPr>
        <p:spPr>
          <a:xfrm>
            <a:off x="0" y="5722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40729FA-43CD-FEB6-C1E5-A3215478151C}"/>
              </a:ext>
            </a:extLst>
          </p:cNvPr>
          <p:cNvSpPr/>
          <p:nvPr/>
        </p:nvSpPr>
        <p:spPr>
          <a:xfrm>
            <a:off x="0" y="1011464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082A2D01-B8DC-DC7B-89B2-B233A6F5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 fontScale="90000"/>
          </a:bodyPr>
          <a:lstStyle/>
          <a:p>
            <a:r>
              <a:rPr lang="es-ES" sz="4000" b="0" dirty="0">
                <a:solidFill>
                  <a:schemeClr val="bg1"/>
                </a:solidFill>
                <a:latin typeface="Impact" panose="020B0806030902050204" pitchFamily="34" charset="0"/>
              </a:rPr>
              <a:t>Estructura de los Equipos GOA Ciencias Exacta en CRM</a:t>
            </a:r>
            <a:endParaRPr lang="es-CL" sz="4000" b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E5CCD2-995E-796E-846C-F2BDA5B3A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C4CD8F3F-0F64-801E-D39F-50A692FA4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6645" y="5545667"/>
            <a:ext cx="914400" cy="914400"/>
          </a:xfrm>
          <a:prstGeom prst="rect">
            <a:avLst/>
          </a:prstGeom>
        </p:spPr>
      </p:pic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98CD1E43-A114-1AD5-8CE9-FE0DFABE049B}"/>
              </a:ext>
            </a:extLst>
          </p:cNvPr>
          <p:cNvGraphicFramePr>
            <a:graphicFrameLocks noGrp="1"/>
          </p:cNvGraphicFramePr>
          <p:nvPr/>
        </p:nvGraphicFramePr>
        <p:xfrm>
          <a:off x="540954" y="2970416"/>
          <a:ext cx="9454693" cy="603584"/>
        </p:xfrm>
        <a:graphic>
          <a:graphicData uri="http://schemas.openxmlformats.org/drawingml/2006/table">
            <a:tbl>
              <a:tblPr/>
              <a:tblGrid>
                <a:gridCol w="9454693">
                  <a:extLst>
                    <a:ext uri="{9D8B030D-6E8A-4147-A177-3AD203B41FA5}">
                      <a16:colId xmlns:a16="http://schemas.microsoft.com/office/drawing/2014/main" val="2394267158"/>
                    </a:ext>
                  </a:extLst>
                </a:gridCol>
              </a:tblGrid>
              <a:tr h="576925">
                <a:tc>
                  <a:txBody>
                    <a:bodyPr/>
                    <a:lstStyle/>
                    <a:p>
                      <a:pPr marL="0" marR="0" lvl="0" indent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C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Equipo de D</a:t>
                      </a:r>
                      <a:r>
                        <a:rPr kumimoji="0" lang="es-C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irectores que tendrán Rol para aprobar y rechazar solicitudes desde CRM. (Homologación, Convalidaciones, 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Solicitud matrícula fuera de plazo y  continuidad de estudio</a:t>
                      </a:r>
                      <a:r>
                        <a:rPr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s-E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</a:rPr>
                        <a:t>*</a:t>
                      </a:r>
                      <a:r>
                        <a:rPr lang="es-E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</a:rPr>
                        <a:t>fuera de plazo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)</a:t>
                      </a:r>
                      <a:endParaRPr kumimoji="0" 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 Narrow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C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1717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224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05335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FDE767C-B4EE-1DFF-85AC-36EA82DE4E38}"/>
              </a:ext>
            </a:extLst>
          </p:cNvPr>
          <p:cNvGraphicFramePr>
            <a:graphicFrameLocks noGrp="1"/>
          </p:cNvGraphicFramePr>
          <p:nvPr/>
        </p:nvGraphicFramePr>
        <p:xfrm>
          <a:off x="540954" y="1345470"/>
          <a:ext cx="8445499" cy="1433589"/>
        </p:xfrm>
        <a:graphic>
          <a:graphicData uri="http://schemas.openxmlformats.org/drawingml/2006/table">
            <a:tbl>
              <a:tblPr/>
              <a:tblGrid>
                <a:gridCol w="2198622">
                  <a:extLst>
                    <a:ext uri="{9D8B030D-6E8A-4147-A177-3AD203B41FA5}">
                      <a16:colId xmlns:a16="http://schemas.microsoft.com/office/drawing/2014/main" val="949149327"/>
                    </a:ext>
                  </a:extLst>
                </a:gridCol>
                <a:gridCol w="2005092">
                  <a:extLst>
                    <a:ext uri="{9D8B030D-6E8A-4147-A177-3AD203B41FA5}">
                      <a16:colId xmlns:a16="http://schemas.microsoft.com/office/drawing/2014/main" val="1022326111"/>
                    </a:ext>
                  </a:extLst>
                </a:gridCol>
                <a:gridCol w="942267">
                  <a:extLst>
                    <a:ext uri="{9D8B030D-6E8A-4147-A177-3AD203B41FA5}">
                      <a16:colId xmlns:a16="http://schemas.microsoft.com/office/drawing/2014/main" val="784936984"/>
                    </a:ext>
                  </a:extLst>
                </a:gridCol>
                <a:gridCol w="761427">
                  <a:extLst>
                    <a:ext uri="{9D8B030D-6E8A-4147-A177-3AD203B41FA5}">
                      <a16:colId xmlns:a16="http://schemas.microsoft.com/office/drawing/2014/main" val="501478202"/>
                    </a:ext>
                  </a:extLst>
                </a:gridCol>
                <a:gridCol w="761427">
                  <a:extLst>
                    <a:ext uri="{9D8B030D-6E8A-4147-A177-3AD203B41FA5}">
                      <a16:colId xmlns:a16="http://schemas.microsoft.com/office/drawing/2014/main" val="3992722160"/>
                    </a:ext>
                  </a:extLst>
                </a:gridCol>
                <a:gridCol w="1015237">
                  <a:extLst>
                    <a:ext uri="{9D8B030D-6E8A-4147-A177-3AD203B41FA5}">
                      <a16:colId xmlns:a16="http://schemas.microsoft.com/office/drawing/2014/main" val="1434234857"/>
                    </a:ext>
                  </a:extLst>
                </a:gridCol>
                <a:gridCol w="761427">
                  <a:extLst>
                    <a:ext uri="{9D8B030D-6E8A-4147-A177-3AD203B41FA5}">
                      <a16:colId xmlns:a16="http://schemas.microsoft.com/office/drawing/2014/main" val="461064062"/>
                    </a:ext>
                  </a:extLst>
                </a:gridCol>
              </a:tblGrid>
              <a:tr h="34304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Integrantes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Nombre Equipo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Unidad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Modalidad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Carrera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Sede/Campus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Segmento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993460"/>
                  </a:ext>
                </a:extLst>
              </a:tr>
              <a:tr h="1796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Alejandro Llanquihuen Martínez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Equipo GOA Ciencias Exactas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GOA Ciencias Exactas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Diurno y Vespertino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Todas las carreras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Todos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Pregrado y Postgrados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961908"/>
                  </a:ext>
                </a:extLst>
              </a:tr>
              <a:tr h="1781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Dina del Rosario Lecaros Hernandez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655443"/>
                  </a:ext>
                </a:extLst>
              </a:tr>
              <a:tr h="1781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Javier Eduardo Calderon Vasquez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161768"/>
                  </a:ext>
                </a:extLst>
              </a:tr>
              <a:tr h="1781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Rodrigo Vergara Rojas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967096"/>
                  </a:ext>
                </a:extLst>
              </a:tr>
              <a:tr h="19813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Víctor Camilo Cepeda Liendo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59684"/>
                  </a:ext>
                </a:extLst>
              </a:tr>
              <a:tr h="1781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Patricia </a:t>
                      </a:r>
                      <a:r>
                        <a:rPr lang="es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Smaranda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Pereira 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9667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70F201A-56BC-BC49-C225-2E5F92727224}"/>
              </a:ext>
            </a:extLst>
          </p:cNvPr>
          <p:cNvGraphicFramePr>
            <a:graphicFrameLocks noGrp="1"/>
          </p:cNvGraphicFramePr>
          <p:nvPr/>
        </p:nvGraphicFramePr>
        <p:xfrm>
          <a:off x="800930" y="3537073"/>
          <a:ext cx="6962505" cy="579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62505">
                  <a:extLst>
                    <a:ext uri="{9D8B030D-6E8A-4147-A177-3AD203B41FA5}">
                      <a16:colId xmlns:a16="http://schemas.microsoft.com/office/drawing/2014/main" val="475090956"/>
                    </a:ext>
                  </a:extLst>
                </a:gridCol>
              </a:tblGrid>
              <a:tr h="144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u="none" strike="noStrike" dirty="0">
                          <a:effectLst/>
                        </a:rPr>
                        <a:t>Director de Licenciatura en Astronomía</a:t>
                      </a:r>
                      <a:r>
                        <a:rPr lang="es-ES" sz="1200" u="none" strike="noStrike" dirty="0">
                          <a:effectLst/>
                        </a:rPr>
                        <a:t>: </a:t>
                      </a:r>
                      <a:r>
                        <a:rPr lang="es-CL" sz="1200" u="none" strike="noStrike" dirty="0">
                          <a:effectLst/>
                        </a:rPr>
                        <a:t>Isabelle </a:t>
                      </a:r>
                      <a:r>
                        <a:rPr lang="es-CL" sz="1200" u="none" strike="noStrike" dirty="0" err="1">
                          <a:effectLst/>
                        </a:rPr>
                        <a:t>Gavignaud</a:t>
                      </a:r>
                      <a:r>
                        <a:rPr lang="es-CL" sz="1200" u="none" strike="noStrike" dirty="0">
                          <a:effectLst/>
                        </a:rPr>
                        <a:t> y Sandro Villanova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080726"/>
                  </a:ext>
                </a:extLst>
              </a:tr>
              <a:tr h="1941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b="1" u="none" strike="noStrike" dirty="0">
                          <a:effectLst/>
                        </a:rPr>
                        <a:t>Director de Ingeniería Física</a:t>
                      </a:r>
                      <a:r>
                        <a:rPr lang="es-CL" sz="1200" u="none" strike="noStrike" dirty="0">
                          <a:effectLst/>
                        </a:rPr>
                        <a:t>: Carlos Curin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72253"/>
                  </a:ext>
                </a:extLst>
              </a:tr>
              <a:tr h="144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b="1" u="none" strike="noStrike" dirty="0">
                          <a:effectLst/>
                        </a:rPr>
                        <a:t>Director Licenciatura en Física</a:t>
                      </a:r>
                      <a:r>
                        <a:rPr lang="es-CL" sz="1200" u="none" strike="noStrike" dirty="0">
                          <a:effectLst/>
                        </a:rPr>
                        <a:t>: Rodrigo Aros Olmedo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96722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B19FF428-CE4C-015F-748D-57FC09E37F8E}"/>
              </a:ext>
            </a:extLst>
          </p:cNvPr>
          <p:cNvSpPr txBox="1"/>
          <p:nvPr/>
        </p:nvSpPr>
        <p:spPr>
          <a:xfrm>
            <a:off x="272013" y="4313405"/>
            <a:ext cx="97236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Estructura de los equipos pertenecientes a los Departamentos de Ciencias Exactas</a:t>
            </a:r>
            <a:endParaRPr lang="es-CL" sz="12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E6BA133-98F7-B769-627D-698D576CB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14459"/>
            <a:ext cx="2809875" cy="1371600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B4ACF001-5FD0-5230-7931-35A0EE62050F}"/>
              </a:ext>
            </a:extLst>
          </p:cNvPr>
          <p:cNvGraphicFramePr>
            <a:graphicFrameLocks noGrp="1"/>
          </p:cNvGraphicFramePr>
          <p:nvPr/>
        </p:nvGraphicFramePr>
        <p:xfrm>
          <a:off x="457284" y="4760696"/>
          <a:ext cx="2806700" cy="1714500"/>
        </p:xfrm>
        <a:graphic>
          <a:graphicData uri="http://schemas.openxmlformats.org/drawingml/2006/table">
            <a:tbl>
              <a:tblPr/>
              <a:tblGrid>
                <a:gridCol w="2806700">
                  <a:extLst>
                    <a:ext uri="{9D8B030D-6E8A-4147-A177-3AD203B41FA5}">
                      <a16:colId xmlns:a16="http://schemas.microsoft.com/office/drawing/2014/main" val="18650769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s-CL" sz="10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Equipo Facultad Ciencias Exactas Físicas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4039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Any</a:t>
                      </a: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Mireya Urrutia Villalobos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60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Carlos Curin Retamal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4734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Fabrizzio</a:t>
                      </a: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Antonio </a:t>
                      </a:r>
                      <a:r>
                        <a:rPr lang="es-C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Bugini</a:t>
                      </a: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Jara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899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Isabelle </a:t>
                      </a:r>
                      <a:r>
                        <a:rPr lang="es-C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Gavignaud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688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Jose Mauricio Gonzalez Suarez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139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Mauricio Osvaldo Contreras Gonzalez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095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Rodrigo Aros Olmedo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8410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Sandro Villanova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434500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C70AE2A3-75EF-0C78-C52B-CB3D7052A657}"/>
              </a:ext>
            </a:extLst>
          </p:cNvPr>
          <p:cNvGraphicFramePr>
            <a:graphicFrameLocks noGrp="1"/>
          </p:cNvGraphicFramePr>
          <p:nvPr/>
        </p:nvGraphicFramePr>
        <p:xfrm>
          <a:off x="3708899" y="4781059"/>
          <a:ext cx="3118802" cy="502920"/>
        </p:xfrm>
        <a:graphic>
          <a:graphicData uri="http://schemas.openxmlformats.org/drawingml/2006/table">
            <a:tbl>
              <a:tblPr firstRow="1" firstCol="1" bandRow="1"/>
              <a:tblGrid>
                <a:gridCol w="3118802">
                  <a:extLst>
                    <a:ext uri="{9D8B030D-6E8A-4147-A177-3AD203B41FA5}">
                      <a16:colId xmlns:a16="http://schemas.microsoft.com/office/drawing/2014/main" val="588569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s-CL" sz="11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Equipo Facultad Ciencias Exactas Química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245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C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Andrés Igor Vega Carvallo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388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C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Verónica Paredes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073284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4AB07384-5879-ABC2-6BB5-5CD7A9A3F0BE}"/>
              </a:ext>
            </a:extLst>
          </p:cNvPr>
          <p:cNvGraphicFramePr>
            <a:graphicFrameLocks noGrp="1"/>
          </p:cNvGraphicFramePr>
          <p:nvPr/>
        </p:nvGraphicFramePr>
        <p:xfrm>
          <a:off x="7196003" y="4760696"/>
          <a:ext cx="3086533" cy="822960"/>
        </p:xfrm>
        <a:graphic>
          <a:graphicData uri="http://schemas.openxmlformats.org/drawingml/2006/table">
            <a:tbl>
              <a:tblPr firstRow="1" firstCol="1" bandRow="1"/>
              <a:tblGrid>
                <a:gridCol w="3086533">
                  <a:extLst>
                    <a:ext uri="{9D8B030D-6E8A-4147-A177-3AD203B41FA5}">
                      <a16:colId xmlns:a16="http://schemas.microsoft.com/office/drawing/2014/main" val="38878708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0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Equipo Facultad Ciencias Exactas Matemáticas </a:t>
                      </a:r>
                      <a:endParaRPr lang="es-CL" sz="10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630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C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Alejandro López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158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CL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Francois</a:t>
                      </a:r>
                      <a:r>
                        <a:rPr lang="es-C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Moraga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113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C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Miguel Muñoz Jara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791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C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Paola Barile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176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9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6E44A-49F3-A97D-954F-006032F1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B288445-9007-CC47-E84C-E071EA966309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BEA9440-F2C6-F4A2-1D2F-7D87994DA39C}"/>
              </a:ext>
            </a:extLst>
          </p:cNvPr>
          <p:cNvSpPr/>
          <p:nvPr/>
        </p:nvSpPr>
        <p:spPr>
          <a:xfrm>
            <a:off x="0" y="982875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B5CADFF2-C9AA-190D-76ED-D8089F08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3600" b="0" dirty="0">
                <a:solidFill>
                  <a:schemeClr val="bg1"/>
                </a:solidFill>
                <a:latin typeface="Impact" panose="020B0806030902050204" pitchFamily="34" charset="0"/>
              </a:rPr>
              <a:t>Estructura de los Equipos GOA Enfermería en CRM</a:t>
            </a:r>
            <a:endParaRPr lang="es-CL" sz="3600" b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E31F00-DA97-8EB2-7C73-55106667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3C61BF57-13D8-42DC-3AFE-7E6C3F4AA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6645" y="5545667"/>
            <a:ext cx="914400" cy="914400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4580320-7A2A-4DBF-21D6-F28E456C8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879879"/>
              </p:ext>
            </p:extLst>
          </p:nvPr>
        </p:nvGraphicFramePr>
        <p:xfrm>
          <a:off x="582774" y="1186257"/>
          <a:ext cx="9042399" cy="1064970"/>
        </p:xfrm>
        <a:graphic>
          <a:graphicData uri="http://schemas.openxmlformats.org/drawingml/2006/table">
            <a:tbl>
              <a:tblPr/>
              <a:tblGrid>
                <a:gridCol w="2349375">
                  <a:extLst>
                    <a:ext uri="{9D8B030D-6E8A-4147-A177-3AD203B41FA5}">
                      <a16:colId xmlns:a16="http://schemas.microsoft.com/office/drawing/2014/main" val="964248214"/>
                    </a:ext>
                  </a:extLst>
                </a:gridCol>
                <a:gridCol w="1246025">
                  <a:extLst>
                    <a:ext uri="{9D8B030D-6E8A-4147-A177-3AD203B41FA5}">
                      <a16:colId xmlns:a16="http://schemas.microsoft.com/office/drawing/2014/main" val="4195269514"/>
                    </a:ext>
                  </a:extLst>
                </a:gridCol>
                <a:gridCol w="1246025">
                  <a:extLst>
                    <a:ext uri="{9D8B030D-6E8A-4147-A177-3AD203B41FA5}">
                      <a16:colId xmlns:a16="http://schemas.microsoft.com/office/drawing/2014/main" val="1773391875"/>
                    </a:ext>
                  </a:extLst>
                </a:gridCol>
                <a:gridCol w="1246025">
                  <a:extLst>
                    <a:ext uri="{9D8B030D-6E8A-4147-A177-3AD203B41FA5}">
                      <a16:colId xmlns:a16="http://schemas.microsoft.com/office/drawing/2014/main" val="3751349770"/>
                    </a:ext>
                  </a:extLst>
                </a:gridCol>
                <a:gridCol w="1179443">
                  <a:extLst>
                    <a:ext uri="{9D8B030D-6E8A-4147-A177-3AD203B41FA5}">
                      <a16:colId xmlns:a16="http://schemas.microsoft.com/office/drawing/2014/main" val="1552909984"/>
                    </a:ext>
                  </a:extLst>
                </a:gridCol>
                <a:gridCol w="760931">
                  <a:extLst>
                    <a:ext uri="{9D8B030D-6E8A-4147-A177-3AD203B41FA5}">
                      <a16:colId xmlns:a16="http://schemas.microsoft.com/office/drawing/2014/main" val="3894374446"/>
                    </a:ext>
                  </a:extLst>
                </a:gridCol>
                <a:gridCol w="1014575">
                  <a:extLst>
                    <a:ext uri="{9D8B030D-6E8A-4147-A177-3AD203B41FA5}">
                      <a16:colId xmlns:a16="http://schemas.microsoft.com/office/drawing/2014/main" val="458636572"/>
                    </a:ext>
                  </a:extLst>
                </a:gridCol>
              </a:tblGrid>
              <a:tr h="21299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Nombre Equipo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Unidad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Modalidad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Carrera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Sede/Campus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Segmento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Código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913841"/>
                  </a:ext>
                </a:extLst>
              </a:tr>
              <a:tr h="21299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EQUIPO GOA FENF REPÚBLICA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GOA ENFERMERÍA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Enfermería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República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Pregrado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UNAB19400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117939"/>
                  </a:ext>
                </a:extLst>
              </a:tr>
              <a:tr h="21299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 GOA FENF CONCEPCIÓN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389244"/>
                  </a:ext>
                </a:extLst>
              </a:tr>
              <a:tr h="21299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 GOA FENF VIÑA DEL MAR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Viña del Mar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055368"/>
                  </a:ext>
                </a:extLst>
              </a:tr>
              <a:tr h="21299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 GOA FENF CASONA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Casona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385180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F68BCA0-4FA1-F09B-8E21-06FBF5589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552503"/>
              </p:ext>
            </p:extLst>
          </p:nvPr>
        </p:nvGraphicFramePr>
        <p:xfrm>
          <a:off x="2832915" y="2483383"/>
          <a:ext cx="2349500" cy="571500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:a16="http://schemas.microsoft.com/office/drawing/2014/main" val="327995307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EQUIPO GOA FENF CONCEPCIÓN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395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Sergio Durán Monares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3952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Claudio Osses Paredes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376894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034B2514-56FA-05A1-4B1B-1627401B2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186615"/>
              </p:ext>
            </p:extLst>
          </p:nvPr>
        </p:nvGraphicFramePr>
        <p:xfrm>
          <a:off x="582774" y="2451540"/>
          <a:ext cx="1984188" cy="762000"/>
        </p:xfrm>
        <a:graphic>
          <a:graphicData uri="http://schemas.openxmlformats.org/drawingml/2006/table">
            <a:tbl>
              <a:tblPr/>
              <a:tblGrid>
                <a:gridCol w="1984188">
                  <a:extLst>
                    <a:ext uri="{9D8B030D-6E8A-4147-A177-3AD203B41FA5}">
                      <a16:colId xmlns:a16="http://schemas.microsoft.com/office/drawing/2014/main" val="36702927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EQUIPO FENF</a:t>
                      </a:r>
                      <a:r>
                        <a:rPr lang="es-CL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GOA REPÚBLICA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70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Sergio Durán Monares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9911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Lorena Casas-Cordero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4475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Claudio Osses Paredes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103278"/>
                  </a:ext>
                </a:extLst>
              </a:tr>
            </a:tbl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38C30954-D7DB-441A-4B74-188C039F8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83464"/>
              </p:ext>
            </p:extLst>
          </p:nvPr>
        </p:nvGraphicFramePr>
        <p:xfrm>
          <a:off x="5320993" y="2483278"/>
          <a:ext cx="2349500" cy="590550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:a16="http://schemas.microsoft.com/office/drawing/2014/main" val="148963343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EQUIPO GOA FENF VIÑA DEL MAR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3596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Lorena Casas-Cordero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458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Claudio Osses Paredes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6810137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7FDE4B24-A080-F6AB-C6B1-841072192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414241"/>
              </p:ext>
            </p:extLst>
          </p:nvPr>
        </p:nvGraphicFramePr>
        <p:xfrm>
          <a:off x="7936446" y="2483278"/>
          <a:ext cx="2349500" cy="544829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:a16="http://schemas.microsoft.com/office/drawing/2014/main" val="359606223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EQUIPO GOA FENF CASONA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378238"/>
                  </a:ext>
                </a:extLst>
              </a:tr>
              <a:tr h="1332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Claudio Osses Paredes</a:t>
                      </a:r>
                      <a:endParaRPr lang="en-US"/>
                    </a:p>
                  </a:txBody>
                  <a:tcPr marL="9525" marR="9525" marT="9525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972318"/>
                  </a:ext>
                </a:extLst>
              </a:tr>
              <a:tr h="13325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NN</a:t>
                      </a:r>
                    </a:p>
                  </a:txBody>
                  <a:tcPr marL="9524" marR="9524" marT="9524" marB="0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885289"/>
                  </a:ext>
                </a:extLst>
              </a:tr>
            </a:tbl>
          </a:graphicData>
        </a:graphic>
      </p:graphicFrame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D79916C4-1712-9FCA-9369-F2E0F62B5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023911"/>
              </p:ext>
            </p:extLst>
          </p:nvPr>
        </p:nvGraphicFramePr>
        <p:xfrm>
          <a:off x="446427" y="4360587"/>
          <a:ext cx="10808364" cy="1408201"/>
        </p:xfrm>
        <a:graphic>
          <a:graphicData uri="http://schemas.openxmlformats.org/drawingml/2006/table">
            <a:tbl>
              <a:tblPr/>
              <a:tblGrid>
                <a:gridCol w="10808364">
                  <a:extLst>
                    <a:ext uri="{9D8B030D-6E8A-4147-A177-3AD203B41FA5}">
                      <a16:colId xmlns:a16="http://schemas.microsoft.com/office/drawing/2014/main" val="2394267158"/>
                    </a:ext>
                  </a:extLst>
                </a:gridCol>
              </a:tblGrid>
              <a:tr h="576925">
                <a:tc>
                  <a:txBody>
                    <a:bodyPr/>
                    <a:lstStyle/>
                    <a:p>
                      <a:pPr marL="0" marR="0" lvl="0" indent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Equipo de D</a:t>
                      </a:r>
                      <a:r>
                        <a:rPr kumimoji="0" lang="es-C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irectores que tendrán Rol para aprobar y rechazar solicitudes desde CRM. (Homologación, Convalidaciones, 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Solicitud matrícula fuera de plazo y  continuidad de estudio</a:t>
                      </a:r>
                      <a:r>
                        <a:rPr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s-E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</a:rPr>
                        <a:t>*</a:t>
                      </a:r>
                      <a:r>
                        <a:rPr lang="es-E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</a:rPr>
                        <a:t>fuera de plazo</a:t>
                      </a:r>
                      <a:r>
                        <a:rPr kumimoji="0" lang="es-E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)</a:t>
                      </a:r>
                      <a:endParaRPr kumimoji="0" lang="es-E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 Narrow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CL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71717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224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053359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CL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Directora escuela y carrera sede Concepción: </a:t>
                      </a:r>
                      <a:r>
                        <a:rPr lang="es-C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Sara Alejandra Contreras Sandoval </a:t>
                      </a:r>
                      <a:endParaRPr lang="es-CL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/>
                      </a:endParaRPr>
                    </a:p>
                  </a:txBody>
                  <a:tcPr marL="83018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008656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CL" sz="1100" b="1" i="0" u="none" strike="noStrike" dirty="0">
                          <a:solidFill>
                            <a:srgbClr val="171717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Directora carrera sede Viña del Mar</a:t>
                      </a:r>
                      <a:r>
                        <a:rPr lang="es-CL" sz="1100" b="0" i="0" u="none" strike="noStrike" dirty="0">
                          <a:solidFill>
                            <a:srgbClr val="171717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: Pamela Cecilia Varas </a:t>
                      </a:r>
                      <a:r>
                        <a:rPr lang="es-CL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Zuñiga</a:t>
                      </a:r>
                      <a:endParaRPr lang="es-CL" sz="1100" b="0" i="0" u="none" strike="noStrike" dirty="0" err="1">
                        <a:solidFill>
                          <a:schemeClr val="tx1"/>
                        </a:solidFill>
                        <a:effectLst/>
                        <a:latin typeface="Aptos Narrow"/>
                      </a:endParaRPr>
                    </a:p>
                  </a:txBody>
                  <a:tcPr marL="83018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457600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CL" sz="1100" b="1" i="0" u="none" strike="noStrike" dirty="0">
                          <a:solidFill>
                            <a:srgbClr val="171717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Director carrera sede República: </a:t>
                      </a:r>
                      <a:r>
                        <a:rPr lang="es-CL" sz="1100" b="0" i="0" u="none" strike="noStrike" dirty="0">
                          <a:solidFill>
                            <a:srgbClr val="171717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Michel Alberto Garat </a:t>
                      </a:r>
                      <a:r>
                        <a:rPr lang="es-C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Escudero</a:t>
                      </a:r>
                      <a:endParaRPr lang="es-CL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/>
                      </a:endParaRPr>
                    </a:p>
                  </a:txBody>
                  <a:tcPr marL="83018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426091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CL" sz="1100" b="1" i="0" u="none" strike="noStrike" dirty="0">
                          <a:solidFill>
                            <a:srgbClr val="171717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Directora carrera sede Casona</a:t>
                      </a:r>
                      <a:r>
                        <a:rPr lang="es-CL" sz="1100" b="0" i="0" u="none" strike="noStrike" dirty="0">
                          <a:solidFill>
                            <a:srgbClr val="171717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: Marcela Andrea Diaz </a:t>
                      </a:r>
                      <a:r>
                        <a:rPr lang="es-CL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</a:rPr>
                        <a:t>Fluhmann</a:t>
                      </a:r>
                      <a:endParaRPr lang="es-CL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/>
                      </a:endParaRPr>
                    </a:p>
                  </a:txBody>
                  <a:tcPr marL="83018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814871"/>
                  </a:ext>
                </a:extLst>
              </a:tr>
            </a:tbl>
          </a:graphicData>
        </a:graphic>
      </p:graphicFrame>
      <p:graphicFrame>
        <p:nvGraphicFramePr>
          <p:cNvPr id="29" name="Tabla 28">
            <a:extLst>
              <a:ext uri="{FF2B5EF4-FFF2-40B4-BE49-F238E27FC236}">
                <a16:creationId xmlns:a16="http://schemas.microsoft.com/office/drawing/2014/main" id="{C8944A07-A1C3-F215-5FB0-4B77C97B5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765732"/>
              </p:ext>
            </p:extLst>
          </p:nvPr>
        </p:nvGraphicFramePr>
        <p:xfrm>
          <a:off x="582775" y="3508710"/>
          <a:ext cx="3535082" cy="383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5082">
                  <a:extLst>
                    <a:ext uri="{9D8B030D-6E8A-4147-A177-3AD203B41FA5}">
                      <a16:colId xmlns:a16="http://schemas.microsoft.com/office/drawing/2014/main" val="1122331114"/>
                    </a:ext>
                  </a:extLst>
                </a:gridCol>
              </a:tblGrid>
              <a:tr h="19370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Equipo Facultad Enfermería Educación continua</a:t>
                      </a:r>
                      <a:endParaRPr lang="es-CL" sz="1100" b="1" i="0" u="none" strike="noStrike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224" marR="9224" marT="922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254719"/>
                  </a:ext>
                </a:extLst>
              </a:tr>
              <a:tr h="1900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L" sz="1100" u="none" strike="noStrike">
                          <a:effectLst/>
                        </a:rPr>
                        <a:t>Jorge Balladares</a:t>
                      </a:r>
                      <a:endParaRPr lang="es-CL" sz="1100" b="0" i="0" u="none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3018" marR="9224" marT="92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928982"/>
                  </a:ext>
                </a:extLst>
              </a:tr>
            </a:tbl>
          </a:graphicData>
        </a:graphic>
      </p:graphicFrame>
      <p:graphicFrame>
        <p:nvGraphicFramePr>
          <p:cNvPr id="31" name="Tabla 30">
            <a:extLst>
              <a:ext uri="{FF2B5EF4-FFF2-40B4-BE49-F238E27FC236}">
                <a16:creationId xmlns:a16="http://schemas.microsoft.com/office/drawing/2014/main" id="{DE378E27-5A2B-30A6-FEA7-AAFA5644B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967337"/>
              </p:ext>
            </p:extLst>
          </p:nvPr>
        </p:nvGraphicFramePr>
        <p:xfrm>
          <a:off x="5346503" y="3509346"/>
          <a:ext cx="2594536" cy="555056"/>
        </p:xfrm>
        <a:graphic>
          <a:graphicData uri="http://schemas.openxmlformats.org/drawingml/2006/table">
            <a:tbl>
              <a:tblPr/>
              <a:tblGrid>
                <a:gridCol w="2594536">
                  <a:extLst>
                    <a:ext uri="{9D8B030D-6E8A-4147-A177-3AD203B41FA5}">
                      <a16:colId xmlns:a16="http://schemas.microsoft.com/office/drawing/2014/main" val="279694893"/>
                    </a:ext>
                  </a:extLst>
                </a:gridCol>
              </a:tblGrid>
              <a:tr h="19370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L" sz="1100" b="1" i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Equipo Facultad Enfermería Postgrado</a:t>
                      </a:r>
                    </a:p>
                  </a:txBody>
                  <a:tcPr marL="9224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610587"/>
                  </a:ext>
                </a:extLst>
              </a:tr>
              <a:tr h="18448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467886"/>
                          </a:solidFill>
                          <a:effectLst/>
                          <a:latin typeface="Aptos Narrow"/>
                          <a:hlinkClick r:id="rId5"/>
                        </a:rPr>
                        <a:t>Claudio Osses</a:t>
                      </a:r>
                      <a:endParaRPr lang="es-CL" sz="1100" b="0" i="0" u="none" strike="noStrike">
                        <a:solidFill>
                          <a:srgbClr val="467886"/>
                        </a:solidFill>
                        <a:effectLst/>
                        <a:latin typeface="Aptos Narrow"/>
                      </a:endParaRPr>
                    </a:p>
                  </a:txBody>
                  <a:tcPr marL="83018" marR="9224" marT="92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836052"/>
                  </a:ext>
                </a:extLst>
              </a:tr>
              <a:tr h="1221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467886"/>
                          </a:solidFill>
                          <a:effectLst/>
                          <a:latin typeface="Aptos Narrow"/>
                          <a:hlinkClick r:id="rId6"/>
                        </a:rPr>
                        <a:t>Gabriela Morgado</a:t>
                      </a:r>
                      <a:endParaRPr lang="es-CL" sz="1100" b="0" i="0" u="none" strike="noStrike">
                        <a:solidFill>
                          <a:srgbClr val="467886"/>
                        </a:solidFill>
                        <a:effectLst/>
                        <a:latin typeface="Aptos Narrow"/>
                      </a:endParaRPr>
                    </a:p>
                  </a:txBody>
                  <a:tcPr marL="83018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329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7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84662-B75D-EEC5-9EF0-66982F17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D068FF2-989F-C252-BDA2-1B4707299897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8BDF2F-259E-E89E-FBF0-DAC73B535285}"/>
              </a:ext>
            </a:extLst>
          </p:cNvPr>
          <p:cNvSpPr/>
          <p:nvPr/>
        </p:nvSpPr>
        <p:spPr>
          <a:xfrm>
            <a:off x="0" y="982875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AF43BF39-A3E4-40DC-3B13-03C8C319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3200" b="0" dirty="0">
                <a:solidFill>
                  <a:schemeClr val="bg1"/>
                </a:solidFill>
                <a:latin typeface="Impact" panose="020B0806030902050204" pitchFamily="34" charset="0"/>
              </a:rPr>
              <a:t>Estructura de los Equipos GOA Economía y Negocios en CRM</a:t>
            </a:r>
            <a:endParaRPr lang="es-CL" sz="3200" b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77D491-ED4B-776B-EC8D-46EE07EEC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F8B7C794-D762-73FB-32C4-A88F274B1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0556" y="5922814"/>
            <a:ext cx="914400" cy="9144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B6EF9FF-1AAC-F15B-B626-789819EE8BB8}"/>
              </a:ext>
            </a:extLst>
          </p:cNvPr>
          <p:cNvSpPr txBox="1"/>
          <p:nvPr/>
        </p:nvSpPr>
        <p:spPr>
          <a:xfrm>
            <a:off x="1833001" y="6382156"/>
            <a:ext cx="381345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ctr"/>
            <a:r>
              <a:rPr lang="es-ES" sz="11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Por incluir Educación</a:t>
            </a:r>
            <a:r>
              <a:rPr lang="es-ES" sz="1100" b="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continua y Postgrado</a:t>
            </a:r>
            <a:r>
              <a:rPr lang="es-ES" sz="11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 los Equipos GOA</a:t>
            </a:r>
            <a:r>
              <a:rPr lang="es-E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lang="es-CL" sz="1200" b="0" i="0" u="none" strike="noStrike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F4FE93B-CEB8-A4BC-BDDD-C10109767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450883"/>
              </p:ext>
            </p:extLst>
          </p:nvPr>
        </p:nvGraphicFramePr>
        <p:xfrm>
          <a:off x="609600" y="1343025"/>
          <a:ext cx="7883423" cy="4639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52573">
                  <a:extLst>
                    <a:ext uri="{9D8B030D-6E8A-4147-A177-3AD203B41FA5}">
                      <a16:colId xmlns:a16="http://schemas.microsoft.com/office/drawing/2014/main" val="81789556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407811335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915008959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137206723"/>
                    </a:ext>
                  </a:extLst>
                </a:gridCol>
                <a:gridCol w="1176440">
                  <a:extLst>
                    <a:ext uri="{9D8B030D-6E8A-4147-A177-3AD203B41FA5}">
                      <a16:colId xmlns:a16="http://schemas.microsoft.com/office/drawing/2014/main" val="1170486481"/>
                    </a:ext>
                  </a:extLst>
                </a:gridCol>
                <a:gridCol w="1058660">
                  <a:extLst>
                    <a:ext uri="{9D8B030D-6E8A-4147-A177-3AD203B41FA5}">
                      <a16:colId xmlns:a16="http://schemas.microsoft.com/office/drawing/2014/main" val="112037023"/>
                    </a:ext>
                  </a:extLst>
                </a:gridCol>
              </a:tblGrid>
              <a:tr h="2250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solidFill>
                            <a:schemeClr val="bg1"/>
                          </a:solidFill>
                          <a:effectLst/>
                        </a:rPr>
                        <a:t>Nombre Equipo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solidFill>
                            <a:schemeClr val="bg1"/>
                          </a:solidFill>
                          <a:effectLst/>
                        </a:rPr>
                        <a:t>Unidad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  <a:effectLst/>
                        </a:rPr>
                        <a:t>Segmento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solidFill>
                            <a:schemeClr val="bg1"/>
                          </a:solidFill>
                          <a:effectLst/>
                        </a:rPr>
                        <a:t>Carrera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Jornada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solidFill>
                            <a:schemeClr val="bg1"/>
                          </a:solidFill>
                          <a:effectLst/>
                        </a:rPr>
                        <a:t>Programa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13152"/>
                  </a:ext>
                </a:extLst>
              </a:tr>
              <a:tr h="195714">
                <a:tc rowSpan="1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effectLst/>
                        </a:rPr>
                        <a:t>EQUIPO GOA FEN SANTIAGO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effectLst/>
                        </a:rPr>
                        <a:t>GOA FEN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/>
                        <a:t>ADVANCE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ING COMERCIAL 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PRESENCIAL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UNAB21650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598331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ON LINE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UNAB31650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13203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ADM. PÚBLICA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ON LINE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UNAB37108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18433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ING ADMIN DE EMRESAS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PRESENCIAL 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UNAB22405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86012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ON LINE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UNAB32405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41021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CONTADOR AUDITOR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PRESENCIAL 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UNAB21720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719259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ON LINE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UNAB31720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847395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effectLst/>
                        </a:rPr>
                        <a:t>PREGRADO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ING COMERCIAL 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DIURNO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UNAB11600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75907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VESPERTINO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UNAB21600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84436"/>
                  </a:ext>
                </a:extLst>
              </a:tr>
              <a:tr h="246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ING TURISMO HOTELERIA 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DIURNO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UNAB19250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69559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ING NEGOCIOS INTERNACIONALES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DIURNO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UNAB17107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80615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ING ADMIN DE EMRESAS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DIURNO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UNAB12410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519404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VESPERTINO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UNAB22410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97105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CONTADOR AUDITOR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DIURNO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UNAB11700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86771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VESPERTINO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UNAB21700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210763"/>
                  </a:ext>
                </a:extLst>
              </a:tr>
              <a:tr h="225071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effectLst/>
                        </a:rPr>
                        <a:t>EQUIPO GOA FEN CONCEPCIÓN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effectLst/>
                        </a:rPr>
                        <a:t>GOA FEN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effectLst/>
                        </a:rPr>
                        <a:t>ADVANCE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ING COMERCIAL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ON LINE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UNAB31650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943456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effectLst/>
                        </a:rPr>
                        <a:t>PREGRADO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DIURNO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UNAB11600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952700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ING ADMIN DE EMPRESAS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VESPERTINO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UNAB22410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47745"/>
                  </a:ext>
                </a:extLst>
              </a:tr>
              <a:tr h="225071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>
                          <a:effectLst/>
                        </a:rPr>
                        <a:t>EQUIPO GOA FEN VIÑA DEL MAR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effectLst/>
                        </a:rPr>
                        <a:t>GOA FEN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effectLst/>
                        </a:rPr>
                        <a:t>ADVANCE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ING COMERCIAL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ON LINE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UNAB31650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490299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effectLst/>
                        </a:rPr>
                        <a:t>PREGRADO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DIURNO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UNAB11600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580227"/>
                  </a:ext>
                </a:extLst>
              </a:tr>
              <a:tr h="195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ING ADMIN DE EMPRESAS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>
                          <a:effectLst/>
                        </a:rPr>
                        <a:t>VESPERTINO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UNAB22410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271966"/>
                  </a:ext>
                </a:extLst>
              </a:tr>
              <a:tr h="195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L" sz="1000" b="0" i="0" u="none" strike="noStrike" noProof="0">
                          <a:solidFill>
                            <a:srgbClr val="171717"/>
                          </a:solidFill>
                          <a:effectLst/>
                          <a:latin typeface="Ubuntu"/>
                        </a:rPr>
                        <a:t>ING TURISMO HOTELERIA </a:t>
                      </a:r>
                      <a:endParaRPr lang="en-US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s-CL" sz="1000" b="0" i="0" u="none" strike="noStrike" baseline="0" noProof="0">
                          <a:solidFill>
                            <a:srgbClr val="171717"/>
                          </a:solidFill>
                          <a:effectLst/>
                          <a:latin typeface="Ubuntu"/>
                        </a:rPr>
                        <a:t>DIURNO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L" sz="1000" b="0" i="0" u="none" strike="noStrike" noProof="0">
                          <a:solidFill>
                            <a:srgbClr val="171717"/>
                          </a:solidFill>
                          <a:effectLst/>
                          <a:latin typeface="Ubuntu"/>
                        </a:rPr>
                        <a:t>UNAB19250</a:t>
                      </a:r>
                      <a:endParaRPr lang="en-US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7398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6A27B71-F0C1-C87A-9D1F-17797051A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58166"/>
              </p:ext>
            </p:extLst>
          </p:nvPr>
        </p:nvGraphicFramePr>
        <p:xfrm>
          <a:off x="9203871" y="1405345"/>
          <a:ext cx="2343253" cy="12573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43253">
                  <a:extLst>
                    <a:ext uri="{9D8B030D-6E8A-4147-A177-3AD203B41FA5}">
                      <a16:colId xmlns:a16="http://schemas.microsoft.com/office/drawing/2014/main" val="400742732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EQUIPO GOA FEN SANTIAGO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23594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MARCELA MELENDEZ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97179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CAMILA GARRIDO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18414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FELIPE MARDONES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39672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MARÍA PAZ BRAVO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86005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MARÍA PÍA MONREAL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193991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2E9B175-D0C2-26DE-AE25-85D8ABF96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253698"/>
              </p:ext>
            </p:extLst>
          </p:nvPr>
        </p:nvGraphicFramePr>
        <p:xfrm>
          <a:off x="9054193" y="3004004"/>
          <a:ext cx="2751421" cy="6286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51421">
                  <a:extLst>
                    <a:ext uri="{9D8B030D-6E8A-4147-A177-3AD203B41FA5}">
                      <a16:colId xmlns:a16="http://schemas.microsoft.com/office/drawing/2014/main" val="24401602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EQUIPO GOA FEN CONCEPCIÓN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24816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ROMINA RIVERA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4417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MARÍA PÍA MONREAL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094950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89B51B95-815B-4C71-CEE4-B31E9F7DD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398668"/>
              </p:ext>
            </p:extLst>
          </p:nvPr>
        </p:nvGraphicFramePr>
        <p:xfrm>
          <a:off x="9051471" y="4022997"/>
          <a:ext cx="2765039" cy="8381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65039">
                  <a:extLst>
                    <a:ext uri="{9D8B030D-6E8A-4147-A177-3AD203B41FA5}">
                      <a16:colId xmlns:a16="http://schemas.microsoft.com/office/drawing/2014/main" val="718686447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EQUIPO GOA FEN VIÑA DEL MAR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4722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ALEJANDRO BRAVO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26148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MARÍA PÍA MONREAL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272838"/>
                  </a:ext>
                </a:extLst>
              </a:tr>
              <a:tr h="20954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171717"/>
                          </a:solidFill>
                          <a:effectLst/>
                          <a:latin typeface="Ubuntu"/>
                        </a:rPr>
                        <a:t>FELIPE MARDONES</a:t>
                      </a:r>
                      <a:endParaRPr lang="en-US" dirty="0"/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586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2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8B738-00B3-6273-740A-CD01A776D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774241A-7A93-D282-F0EA-739674154EBE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877D5D1-4E8F-3922-AF88-C114E1677FF1}"/>
              </a:ext>
            </a:extLst>
          </p:cNvPr>
          <p:cNvSpPr/>
          <p:nvPr/>
        </p:nvSpPr>
        <p:spPr>
          <a:xfrm>
            <a:off x="0" y="982875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E8B94682-3BCB-AFEA-7E2F-B57E04E2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52" y="-57557"/>
            <a:ext cx="10515600" cy="1154532"/>
          </a:xfrm>
        </p:spPr>
        <p:txBody>
          <a:bodyPr>
            <a:normAutofit/>
          </a:bodyPr>
          <a:lstStyle/>
          <a:p>
            <a:r>
              <a:rPr lang="es-ES" sz="3600" b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Gestión de los Directores </a:t>
            </a:r>
            <a:r>
              <a:rPr lang="es-ES" sz="3600" b="0" dirty="0">
                <a:solidFill>
                  <a:schemeClr val="bg1"/>
                </a:solidFill>
                <a:latin typeface="Impact" panose="020B0806030902050204" pitchFamily="34" charset="0"/>
              </a:rPr>
              <a:t>Economía y Negocios</a:t>
            </a:r>
            <a:r>
              <a:rPr lang="es-ES" sz="3600" b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 en CRM</a:t>
            </a:r>
            <a:endParaRPr lang="es-CL" sz="3600" b="0" dirty="0">
              <a:solidFill>
                <a:schemeClr val="bg1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E82E41C-1199-2D20-EEA9-D9A794C39260}"/>
              </a:ext>
            </a:extLst>
          </p:cNvPr>
          <p:cNvSpPr/>
          <p:nvPr/>
        </p:nvSpPr>
        <p:spPr>
          <a:xfrm>
            <a:off x="8855099" y="1951314"/>
            <a:ext cx="1180446" cy="132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71A891-3358-C82A-7934-18E0BB02DABD}"/>
              </a:ext>
            </a:extLst>
          </p:cNvPr>
          <p:cNvSpPr txBox="1"/>
          <p:nvPr/>
        </p:nvSpPr>
        <p:spPr>
          <a:xfrm>
            <a:off x="866775" y="1096975"/>
            <a:ext cx="11004773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Equipo de D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irectores que tendrán Rol para aprobar y rechazar solicitudes desde CRM</a:t>
            </a: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.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(Homologación, Convalidaciones, Solicitud matrícula fuera de plazo y  continuidad de estudio</a:t>
            </a:r>
            <a:r>
              <a:rPr lang="es-ES" sz="1400" dirty="0">
                <a:solidFill>
                  <a:srgbClr val="000000"/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s-ES" sz="1100" dirty="0">
                <a:solidFill>
                  <a:srgbClr val="000000"/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*</a:t>
            </a:r>
            <a:r>
              <a:rPr lang="es-ES" sz="1000" dirty="0">
                <a:solidFill>
                  <a:srgbClr val="000000"/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fuera de plazo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4F3E6B-FABD-032B-3A34-12612D2B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7" name="Gráfico 6" descr="Grupo con relleno sólido">
            <a:extLst>
              <a:ext uri="{FF2B5EF4-FFF2-40B4-BE49-F238E27FC236}">
                <a16:creationId xmlns:a16="http://schemas.microsoft.com/office/drawing/2014/main" id="{4C6C8FD0-809F-B16E-E387-E3FBF22B5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6645" y="5545667"/>
            <a:ext cx="914400" cy="914400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D5076AD-6031-FF1A-4011-1CEBAF3CF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88370"/>
              </p:ext>
            </p:extLst>
          </p:nvPr>
        </p:nvGraphicFramePr>
        <p:xfrm>
          <a:off x="1981200" y="1712259"/>
          <a:ext cx="8233826" cy="4254711"/>
        </p:xfrm>
        <a:graphic>
          <a:graphicData uri="http://schemas.openxmlformats.org/drawingml/2006/table">
            <a:tbl>
              <a:tblPr/>
              <a:tblGrid>
                <a:gridCol w="2149825">
                  <a:extLst>
                    <a:ext uri="{9D8B030D-6E8A-4147-A177-3AD203B41FA5}">
                      <a16:colId xmlns:a16="http://schemas.microsoft.com/office/drawing/2014/main" val="1205307748"/>
                    </a:ext>
                  </a:extLst>
                </a:gridCol>
                <a:gridCol w="2870015">
                  <a:extLst>
                    <a:ext uri="{9D8B030D-6E8A-4147-A177-3AD203B41FA5}">
                      <a16:colId xmlns:a16="http://schemas.microsoft.com/office/drawing/2014/main" val="1605528877"/>
                    </a:ext>
                  </a:extLst>
                </a:gridCol>
                <a:gridCol w="859929">
                  <a:extLst>
                    <a:ext uri="{9D8B030D-6E8A-4147-A177-3AD203B41FA5}">
                      <a16:colId xmlns:a16="http://schemas.microsoft.com/office/drawing/2014/main" val="754958322"/>
                    </a:ext>
                  </a:extLst>
                </a:gridCol>
                <a:gridCol w="859929">
                  <a:extLst>
                    <a:ext uri="{9D8B030D-6E8A-4147-A177-3AD203B41FA5}">
                      <a16:colId xmlns:a16="http://schemas.microsoft.com/office/drawing/2014/main" val="3273752761"/>
                    </a:ext>
                  </a:extLst>
                </a:gridCol>
                <a:gridCol w="1494128">
                  <a:extLst>
                    <a:ext uri="{9D8B030D-6E8A-4147-A177-3AD203B41FA5}">
                      <a16:colId xmlns:a16="http://schemas.microsoft.com/office/drawing/2014/main" val="766404129"/>
                    </a:ext>
                  </a:extLst>
                </a:gridCol>
              </a:tblGrid>
              <a:tr h="17991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Director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Carrera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Campus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Programa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Jornada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0694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Roberto Jalón 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COMERCIAL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UNAB21650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665340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Roberto Jalón 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COMERCIAL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LINE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UNAB31650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145288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Roberto Munita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ADM. PÚBLICA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LINE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UNAB37108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47524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María Elena Arzola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COMERCIAL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CASONA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UNAB11600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042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Claudio Giorgi 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COMERCIAL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BELLAVISTA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UNAB11600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850251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Claudio Giorgi 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COMERCIAL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BELLAVISTA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UNAB21600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VESPERTINO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401245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Mary-Ann Cooper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TURISMO HOTELERIA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UNAB19250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031451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Daniela Guarda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 TURISMO HOTELERIA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VIÑA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UNAB19250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448624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 Cecilia Pilarte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NEGOCIOS INTERNACIONALES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UNAB17107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083632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Mauricio Donoso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ADMIN DE EMRESAS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UNAB12410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184494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Mauricio Donoso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ADMIN DE EMRESAS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UNAB22410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VESPERTINO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41400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Mauricio Donoso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ADMIN DE EMRESAS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UNAB22405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50292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Mauricio Donoso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ADMIN DE EMRESAS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LINE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UNAB32405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98000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Roberto Carvajal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CONTADOR AUDITOR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UNAB11700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095425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Roberto Carvajal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CONTADOR AUDITOR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UNAB21700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VESPERTINO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784919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Roberto Carvajal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CONTADOR AUDITOR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SANTIAGO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UNAB21720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915690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Roberto Carvajal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CONTADOR AUDITOR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LINE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UNAB31720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696417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Ricardo Fuentes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COMERCIAL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UNAB11600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032120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Navarrete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ADMIN DE EMPRESAS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UNAB22410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VESPERTINO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09717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Felipe </a:t>
                      </a:r>
                      <a:r>
                        <a:rPr lang="es-CL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Oelckers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 COMERCIAL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VIÑA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UNAB11600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DIURNO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23475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Manuel Cea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ING ADM DE EMPRESAS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VIÑA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UNAB12410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DIURNO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879504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Manuel Cea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ING ADM DE EMPRESAS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VIÑA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UNAB22410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VESPERTINO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280334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Pedro Lay</a:t>
                      </a:r>
                    </a:p>
                  </a:txBody>
                  <a:tcPr marL="9525" marR="9525" marT="9525" marB="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CONTADOR AUDITOR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VIÑA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UNAB11700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DIURNO</a:t>
                      </a:r>
                    </a:p>
                  </a:txBody>
                  <a:tcPr marL="9525" marR="9525" marT="9525" marB="0" anchor="b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99722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06CD246-440C-1FBF-D28E-A87F61C01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" y="1433513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20FD0-6689-23D7-07BE-4ECFD1E3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1408DA21-D4F4-A95B-7079-395DA577E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31153" b="36740"/>
          <a:stretch/>
        </p:blipFill>
        <p:spPr>
          <a:xfrm>
            <a:off x="0" y="-40132"/>
            <a:ext cx="12192000" cy="2609663"/>
          </a:xfr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BA3DC093-4216-7493-CA4C-AC294583928D}"/>
              </a:ext>
            </a:extLst>
          </p:cNvPr>
          <p:cNvSpPr/>
          <p:nvPr/>
        </p:nvSpPr>
        <p:spPr>
          <a:xfrm>
            <a:off x="0" y="-40132"/>
            <a:ext cx="12220402" cy="4952791"/>
          </a:xfrm>
          <a:prstGeom prst="rect">
            <a:avLst/>
          </a:prstGeom>
          <a:solidFill>
            <a:srgbClr val="FE1C1D">
              <a:lumMod val="50000"/>
              <a:alpha val="8608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es-C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iagrama de flujo: proceso 1">
            <a:extLst>
              <a:ext uri="{FF2B5EF4-FFF2-40B4-BE49-F238E27FC236}">
                <a16:creationId xmlns:a16="http://schemas.microsoft.com/office/drawing/2014/main" id="{9B0D540F-336F-8689-D3FE-08974BA9FC6E}"/>
              </a:ext>
            </a:extLst>
          </p:cNvPr>
          <p:cNvSpPr/>
          <p:nvPr/>
        </p:nvSpPr>
        <p:spPr>
          <a:xfrm>
            <a:off x="0" y="5560850"/>
            <a:ext cx="1933078" cy="1297149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Helvetica"/>
              <a:sym typeface="Open San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3EF2B831-8719-ADAC-7FBE-AF20AED15704}"/>
              </a:ext>
            </a:extLst>
          </p:cNvPr>
          <p:cNvSpPr txBox="1"/>
          <p:nvPr/>
        </p:nvSpPr>
        <p:spPr>
          <a:xfrm>
            <a:off x="3617467" y="3567147"/>
            <a:ext cx="6167978" cy="420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360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l" defTabSz="91433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j-ea"/>
                <a:cs typeface="+mj-cs"/>
                <a:sym typeface="Montserrat Bold"/>
              </a:rPr>
              <a:t>Experiencia Estudiantil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j-ea"/>
              <a:cs typeface="+mj-cs"/>
              <a:sym typeface="Montserrat Bold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9CA5B1-E116-15AC-380D-A5B6CB5FC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24" y="359613"/>
            <a:ext cx="1314636" cy="1101452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E921342D-CB23-E495-7231-015F024C8AFB}"/>
              </a:ext>
            </a:extLst>
          </p:cNvPr>
          <p:cNvSpPr/>
          <p:nvPr/>
        </p:nvSpPr>
        <p:spPr>
          <a:xfrm>
            <a:off x="1613687" y="4079384"/>
            <a:ext cx="9127710" cy="149832"/>
          </a:xfrm>
          <a:prstGeom prst="rect">
            <a:avLst/>
          </a:prstGeom>
          <a:solidFill>
            <a:schemeClr val="bg1">
              <a:lumMod val="85000"/>
              <a:alpha val="86081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0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AAAC-B8A9-8AD8-04DC-A60975DA9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1D1C856-C1B4-EB88-76B1-23C19247622A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7AE48F-05B7-01A4-5D6A-C9516D84F769}"/>
              </a:ext>
            </a:extLst>
          </p:cNvPr>
          <p:cNvSpPr/>
          <p:nvPr/>
        </p:nvSpPr>
        <p:spPr>
          <a:xfrm>
            <a:off x="0" y="982875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1163F126-0991-523E-5DE7-E5D5A958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3600" b="0" dirty="0">
                <a:solidFill>
                  <a:schemeClr val="bg1"/>
                </a:solidFill>
                <a:latin typeface="Impact" panose="020B0806030902050204" pitchFamily="34" charset="0"/>
              </a:rPr>
              <a:t>Estructura de los Equipos GOA Ingeniería en CRM</a:t>
            </a:r>
            <a:endParaRPr lang="es-CL" sz="3600" b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C85ADC3-AA8C-12C5-65FB-CD2CA6BF8AAB}"/>
              </a:ext>
            </a:extLst>
          </p:cNvPr>
          <p:cNvSpPr/>
          <p:nvPr/>
        </p:nvSpPr>
        <p:spPr>
          <a:xfrm>
            <a:off x="8855099" y="1951314"/>
            <a:ext cx="1180446" cy="132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0829875-1735-FA1F-AB30-1673B6FA4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45245"/>
              </p:ext>
            </p:extLst>
          </p:nvPr>
        </p:nvGraphicFramePr>
        <p:xfrm>
          <a:off x="790838" y="1215757"/>
          <a:ext cx="10976748" cy="28041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974505">
                  <a:extLst>
                    <a:ext uri="{9D8B030D-6E8A-4147-A177-3AD203B41FA5}">
                      <a16:colId xmlns:a16="http://schemas.microsoft.com/office/drawing/2014/main" val="2196098259"/>
                    </a:ext>
                  </a:extLst>
                </a:gridCol>
                <a:gridCol w="1754596">
                  <a:extLst>
                    <a:ext uri="{9D8B030D-6E8A-4147-A177-3AD203B41FA5}">
                      <a16:colId xmlns:a16="http://schemas.microsoft.com/office/drawing/2014/main" val="2090007265"/>
                    </a:ext>
                  </a:extLst>
                </a:gridCol>
                <a:gridCol w="1740558">
                  <a:extLst>
                    <a:ext uri="{9D8B030D-6E8A-4147-A177-3AD203B41FA5}">
                      <a16:colId xmlns:a16="http://schemas.microsoft.com/office/drawing/2014/main" val="3775399931"/>
                    </a:ext>
                  </a:extLst>
                </a:gridCol>
                <a:gridCol w="995452">
                  <a:extLst>
                    <a:ext uri="{9D8B030D-6E8A-4147-A177-3AD203B41FA5}">
                      <a16:colId xmlns:a16="http://schemas.microsoft.com/office/drawing/2014/main" val="3624426448"/>
                    </a:ext>
                  </a:extLst>
                </a:gridCol>
                <a:gridCol w="919162">
                  <a:extLst>
                    <a:ext uri="{9D8B030D-6E8A-4147-A177-3AD203B41FA5}">
                      <a16:colId xmlns:a16="http://schemas.microsoft.com/office/drawing/2014/main" val="1915671698"/>
                    </a:ext>
                  </a:extLst>
                </a:gridCol>
                <a:gridCol w="1253261">
                  <a:extLst>
                    <a:ext uri="{9D8B030D-6E8A-4147-A177-3AD203B41FA5}">
                      <a16:colId xmlns:a16="http://schemas.microsoft.com/office/drawing/2014/main" val="3438397388"/>
                    </a:ext>
                  </a:extLst>
                </a:gridCol>
                <a:gridCol w="2339214">
                  <a:extLst>
                    <a:ext uri="{9D8B030D-6E8A-4147-A177-3AD203B41FA5}">
                      <a16:colId xmlns:a16="http://schemas.microsoft.com/office/drawing/2014/main" val="1330829682"/>
                    </a:ext>
                  </a:extLst>
                </a:gridCol>
              </a:tblGrid>
              <a:tr h="148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>
                          <a:effectLst/>
                        </a:rPr>
                        <a:t>Equipos GOA </a:t>
                      </a:r>
                      <a:endParaRPr lang="es-CL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>
                          <a:effectLst/>
                        </a:rPr>
                        <a:t>Campus</a:t>
                      </a:r>
                      <a:endParaRPr lang="es-CL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>
                          <a:effectLst/>
                        </a:rPr>
                        <a:t>Segmento </a:t>
                      </a:r>
                      <a:endParaRPr lang="es-CL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>
                          <a:effectLst/>
                        </a:rPr>
                        <a:t>Modalidad </a:t>
                      </a:r>
                      <a:endParaRPr lang="es-CL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>
                          <a:effectLst/>
                        </a:rPr>
                        <a:t>Carrera </a:t>
                      </a:r>
                      <a:endParaRPr lang="es-CL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>
                          <a:effectLst/>
                        </a:rPr>
                        <a:t>Unidad de Negocio</a:t>
                      </a:r>
                      <a:endParaRPr lang="es-CL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>
                          <a:effectLst/>
                        </a:rPr>
                        <a:t>Descripción</a:t>
                      </a:r>
                      <a:endParaRPr lang="es-CL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9289830"/>
                  </a:ext>
                </a:extLst>
              </a:tr>
              <a:tr h="2967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b="1">
                          <a:effectLst/>
                        </a:rPr>
                        <a:t>EQUIPO GOA FING SANTIAGO</a:t>
                      </a:r>
                      <a:endParaRPr lang="es-CL" sz="12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Antonio Varas- República y Casona las Condes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Pregrado 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Diurno y Vespertino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Todas las carreras</a:t>
                      </a:r>
                      <a:endParaRPr lang="es-C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GOA INGENIERÍA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 Equipo de Gestión Operacional Académico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6856449"/>
                  </a:ext>
                </a:extLst>
              </a:tr>
              <a:tr h="2967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b="1">
                          <a:effectLst/>
                        </a:rPr>
                        <a:t>EQUIPO GOA FING SEDES VIÑA DEL MAR - CONCEPCIÓN</a:t>
                      </a:r>
                      <a:endParaRPr lang="es-CL" sz="12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Concepción y Viña del Mar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Pregrado y </a:t>
                      </a:r>
                      <a:r>
                        <a:rPr lang="es-CL" sz="1200" err="1">
                          <a:effectLst/>
                        </a:rPr>
                        <a:t>Advance</a:t>
                      </a:r>
                      <a:r>
                        <a:rPr lang="es-CL" sz="1200">
                          <a:effectLst/>
                        </a:rPr>
                        <a:t> 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Todas las modalidades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Todas las carreras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GOA INGENIERÍA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  Equipo de Gestión Operacional Académico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1742647"/>
                  </a:ext>
                </a:extLst>
              </a:tr>
              <a:tr h="4450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b="1">
                          <a:effectLst/>
                        </a:rPr>
                        <a:t>EQUIPO GOA FING ADVANCE - POSTGRADO SEMI Y ONLINE</a:t>
                      </a:r>
                      <a:endParaRPr lang="es-CL" sz="12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Virtual y todos los campus de Santiago 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Advance, Postgrado y Pregrado Vespertino Full Online Trimestral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Presencial, Semi Presencial y Online 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Todas las carreras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GOA INGENIERÍA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>
                          <a:effectLst/>
                        </a:rPr>
                        <a:t> Equipo de Gestión Operacional Académico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2498762"/>
                  </a:ext>
                </a:extLst>
              </a:tr>
              <a:tr h="4450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200" b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EQUIPO EDUACIÓN CONTINUA INGENIERÍA </a:t>
                      </a:r>
                      <a:endParaRPr lang="es-CL" sz="12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Todas 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Educación Continua 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Todas 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Todos los programas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4618" marR="34618" marT="0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EDUCACIÓN CONTINUA INGENIERÍA </a:t>
                      </a:r>
                      <a:endParaRPr lang="es-C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L" sz="1200" dirty="0">
                          <a:effectLst/>
                        </a:rPr>
                        <a:t>Equipo de Gestión Operacional Académico</a:t>
                      </a:r>
                      <a:endParaRPr lang="es-C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0479447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968A2B93-4D36-AA7F-DEC3-F51717132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813770"/>
              </p:ext>
            </p:extLst>
          </p:nvPr>
        </p:nvGraphicFramePr>
        <p:xfrm>
          <a:off x="6084582" y="4377214"/>
          <a:ext cx="2762616" cy="2336905"/>
        </p:xfrm>
        <a:graphic>
          <a:graphicData uri="http://schemas.openxmlformats.org/drawingml/2006/table">
            <a:tbl>
              <a:tblPr/>
              <a:tblGrid>
                <a:gridCol w="2762616">
                  <a:extLst>
                    <a:ext uri="{9D8B030D-6E8A-4147-A177-3AD203B41FA5}">
                      <a16:colId xmlns:a16="http://schemas.microsoft.com/office/drawing/2014/main" val="4130132"/>
                    </a:ext>
                  </a:extLst>
                </a:gridCol>
              </a:tblGrid>
              <a:tr h="342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EQUIPO GOA FING ADVANCE - POSTGRADO SEMI Y ONLINE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283049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GONZALEZ  HOLGADO, ALVARO REINALDO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185395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TORO  GONZALEZ, GERMAN ANTONIO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068484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DIAZ  PEÑA, MAILIU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857823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REYES  DIAZ, HECTOR EUGENIO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676991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ROJAS  </a:t>
                      </a:r>
                      <a:r>
                        <a:rPr lang="es-CL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ROJAS</a:t>
                      </a:r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, FELIPE ANDRES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16047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HERRERA  MANRIQUEZ, PAOLO ROLANDO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70850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SAN MARTIN MEDINA, LILIAN PAMELA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13352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BUSTAMANTE  ENCINA, RUBEN FRANCISCO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187317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FUENTES  CID, JOSE MANUEL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3793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ARRIAGADA  ARAYA, MIGUEL ANGEL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98473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72EAED7E-4E5E-5D48-7A74-ED7AE37EB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65877"/>
              </p:ext>
            </p:extLst>
          </p:nvPr>
        </p:nvGraphicFramePr>
        <p:xfrm>
          <a:off x="3168390" y="4371637"/>
          <a:ext cx="2762616" cy="1675856"/>
        </p:xfrm>
        <a:graphic>
          <a:graphicData uri="http://schemas.openxmlformats.org/drawingml/2006/table">
            <a:tbl>
              <a:tblPr/>
              <a:tblGrid>
                <a:gridCol w="2762616">
                  <a:extLst>
                    <a:ext uri="{9D8B030D-6E8A-4147-A177-3AD203B41FA5}">
                      <a16:colId xmlns:a16="http://schemas.microsoft.com/office/drawing/2014/main" val="1623182898"/>
                    </a:ext>
                  </a:extLst>
                </a:gridCol>
              </a:tblGrid>
              <a:tr h="44054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EQUIPO GOA FING SEDES VIÑA DEL MAR - CONCEPCIÓN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746335"/>
                  </a:ext>
                </a:extLst>
              </a:tr>
              <a:tr h="24643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CARDENAS  ARTIGAS, MARCELA DINA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567897"/>
                  </a:ext>
                </a:extLst>
              </a:tr>
              <a:tr h="1990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DELGADO, NACARID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051113"/>
                  </a:ext>
                </a:extLst>
              </a:tr>
              <a:tr h="243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REYES  ROGGET, MARCELO ANDRES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601690"/>
                  </a:ext>
                </a:extLst>
              </a:tr>
              <a:tr h="3033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SAN MARTIN MEDINA, LILIAN PAMELA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28279"/>
                  </a:ext>
                </a:extLst>
              </a:tr>
              <a:tr h="243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BUSTAMANTE  ENCINA, RUBEN FRANCISCO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591762"/>
                  </a:ext>
                </a:extLst>
              </a:tr>
            </a:tbl>
          </a:graphicData>
        </a:graphic>
      </p:graphicFrame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01EA7B0A-6A64-B398-D962-B28B5476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22710"/>
              </p:ext>
            </p:extLst>
          </p:nvPr>
        </p:nvGraphicFramePr>
        <p:xfrm>
          <a:off x="252198" y="4371637"/>
          <a:ext cx="2762616" cy="1675856"/>
        </p:xfrm>
        <a:graphic>
          <a:graphicData uri="http://schemas.openxmlformats.org/drawingml/2006/table">
            <a:tbl>
              <a:tblPr/>
              <a:tblGrid>
                <a:gridCol w="2762616">
                  <a:extLst>
                    <a:ext uri="{9D8B030D-6E8A-4147-A177-3AD203B41FA5}">
                      <a16:colId xmlns:a16="http://schemas.microsoft.com/office/drawing/2014/main" val="399403255"/>
                    </a:ext>
                  </a:extLst>
                </a:gridCol>
              </a:tblGrid>
              <a:tr h="2340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1" i="0" u="none" strike="noStrike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EQUIPO GOA FING SANTIAGO</a:t>
                      </a:r>
                    </a:p>
                  </a:txBody>
                  <a:tcPr marL="7854" marR="7854" marT="785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38055"/>
                  </a:ext>
                </a:extLst>
              </a:tr>
              <a:tr h="205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SABATTIN  ORTEGA, JORGE HUMBERTO</a:t>
                      </a:r>
                    </a:p>
                  </a:txBody>
                  <a:tcPr marL="7854" marR="7854" marT="78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638710"/>
                  </a:ext>
                </a:extLst>
              </a:tr>
              <a:tr h="205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FUENTES  CID, JOSE MANUEL</a:t>
                      </a:r>
                    </a:p>
                  </a:txBody>
                  <a:tcPr marL="7854" marR="7854" marT="78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661934"/>
                  </a:ext>
                </a:extLst>
              </a:tr>
              <a:tr h="205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VELA  </a:t>
                      </a:r>
                      <a:r>
                        <a:rPr lang="es-CL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VELA</a:t>
                      </a:r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, YARIMA CAROLINA</a:t>
                      </a:r>
                    </a:p>
                  </a:txBody>
                  <a:tcPr marL="7854" marR="7854" marT="78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880825"/>
                  </a:ext>
                </a:extLst>
              </a:tr>
              <a:tr h="205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VILLASECA  CADIZ, MAGDALENA CLAUDIA</a:t>
                      </a:r>
                    </a:p>
                  </a:txBody>
                  <a:tcPr marL="7854" marR="7854" marT="78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07230"/>
                  </a:ext>
                </a:extLst>
              </a:tr>
              <a:tr h="205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ARRIAGADA  ARAYA, MIGUEL ANGEL</a:t>
                      </a:r>
                    </a:p>
                  </a:txBody>
                  <a:tcPr marL="7854" marR="7854" marT="78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235100"/>
                  </a:ext>
                </a:extLst>
              </a:tr>
              <a:tr h="205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SAN MARTIN MEDINA, LILIAN PAMELA</a:t>
                      </a:r>
                    </a:p>
                  </a:txBody>
                  <a:tcPr marL="7854" marR="7854" marT="78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964495"/>
                  </a:ext>
                </a:extLst>
              </a:tr>
              <a:tr h="205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BUSTAMANTE  ENCINA, RUBEN FRANCISCO</a:t>
                      </a:r>
                    </a:p>
                  </a:txBody>
                  <a:tcPr marL="7854" marR="7854" marT="78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111060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CEDAB03-6F86-EC9A-C85E-BCD655E5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1CAE5088-8B7C-3768-2028-BDF94C908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6645" y="5545667"/>
            <a:ext cx="914400" cy="914400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B501CF1-6ECB-596C-BDCB-18BE81114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202044"/>
              </p:ext>
            </p:extLst>
          </p:nvPr>
        </p:nvGraphicFramePr>
        <p:xfrm>
          <a:off x="9000774" y="4371637"/>
          <a:ext cx="2762616" cy="767609"/>
        </p:xfrm>
        <a:graphic>
          <a:graphicData uri="http://schemas.openxmlformats.org/drawingml/2006/table">
            <a:tbl>
              <a:tblPr/>
              <a:tblGrid>
                <a:gridCol w="2762616">
                  <a:extLst>
                    <a:ext uri="{9D8B030D-6E8A-4147-A177-3AD203B41FA5}">
                      <a16:colId xmlns:a16="http://schemas.microsoft.com/office/drawing/2014/main" val="449322450"/>
                    </a:ext>
                  </a:extLst>
                </a:gridCol>
              </a:tblGrid>
              <a:tr h="342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EQUIPO EDUCACIÓN CONTINUA INGENIERÍA </a:t>
                      </a:r>
                      <a:endParaRPr lang="es-CL" sz="1200" b="1" i="0" u="none" strike="noStrike">
                        <a:solidFill>
                          <a:srgbClr val="FFFFFF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026038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ÁLVARO CEPEDA ORTIZ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630580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FERNANDA FUENTES</a:t>
                      </a:r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74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1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E8EE4-5975-475D-6F60-8C715FC9D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2D5D290-1082-DEE0-0A83-B25A9CDB743B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538FFF-DB6C-A2FF-1D51-0DECD1B1E2CE}"/>
              </a:ext>
            </a:extLst>
          </p:cNvPr>
          <p:cNvSpPr/>
          <p:nvPr/>
        </p:nvSpPr>
        <p:spPr>
          <a:xfrm>
            <a:off x="0" y="982875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0D5604BB-A0DE-B38B-92D8-2B1A63C2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52" y="-57557"/>
            <a:ext cx="10515600" cy="1154532"/>
          </a:xfrm>
        </p:spPr>
        <p:txBody>
          <a:bodyPr>
            <a:normAutofit/>
          </a:bodyPr>
          <a:lstStyle/>
          <a:p>
            <a:r>
              <a:rPr lang="es-ES" sz="3600" b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Gestión de los Directores Ingeniería en CRM</a:t>
            </a:r>
            <a:endParaRPr lang="es-CL" sz="3600" b="0" dirty="0">
              <a:solidFill>
                <a:schemeClr val="bg1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10CC767-DE53-D207-7702-DBCAB725EF28}"/>
              </a:ext>
            </a:extLst>
          </p:cNvPr>
          <p:cNvSpPr/>
          <p:nvPr/>
        </p:nvSpPr>
        <p:spPr>
          <a:xfrm>
            <a:off x="8855099" y="1951314"/>
            <a:ext cx="1180446" cy="132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63C5C45-ED2A-D8E6-800F-B430B54EB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385519"/>
              </p:ext>
            </p:extLst>
          </p:nvPr>
        </p:nvGraphicFramePr>
        <p:xfrm>
          <a:off x="609154" y="1722464"/>
          <a:ext cx="10515600" cy="4631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2406">
                  <a:extLst>
                    <a:ext uri="{9D8B030D-6E8A-4147-A177-3AD203B41FA5}">
                      <a16:colId xmlns:a16="http://schemas.microsoft.com/office/drawing/2014/main" val="2918182392"/>
                    </a:ext>
                  </a:extLst>
                </a:gridCol>
                <a:gridCol w="798956">
                  <a:extLst>
                    <a:ext uri="{9D8B030D-6E8A-4147-A177-3AD203B41FA5}">
                      <a16:colId xmlns:a16="http://schemas.microsoft.com/office/drawing/2014/main" val="2255897366"/>
                    </a:ext>
                  </a:extLst>
                </a:gridCol>
                <a:gridCol w="3870945">
                  <a:extLst>
                    <a:ext uri="{9D8B030D-6E8A-4147-A177-3AD203B41FA5}">
                      <a16:colId xmlns:a16="http://schemas.microsoft.com/office/drawing/2014/main" val="2404305458"/>
                    </a:ext>
                  </a:extLst>
                </a:gridCol>
                <a:gridCol w="2583293">
                  <a:extLst>
                    <a:ext uri="{9D8B030D-6E8A-4147-A177-3AD203B41FA5}">
                      <a16:colId xmlns:a16="http://schemas.microsoft.com/office/drawing/2014/main" val="866010415"/>
                    </a:ext>
                  </a:extLst>
                </a:gridCol>
              </a:tblGrid>
              <a:tr h="2457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 b="1">
                          <a:effectLst/>
                        </a:rPr>
                        <a:t>Académico</a:t>
                      </a:r>
                      <a:endParaRPr lang="es-CL" sz="1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 b="1">
                          <a:effectLst/>
                        </a:rPr>
                        <a:t>Sede</a:t>
                      </a:r>
                      <a:endParaRPr lang="es-CL" sz="1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 b="1">
                          <a:effectLst/>
                        </a:rPr>
                        <a:t>Cargo</a:t>
                      </a:r>
                      <a:endParaRPr lang="es-CL" sz="1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400" b="1">
                          <a:effectLst/>
                        </a:rPr>
                        <a:t>Formato</a:t>
                      </a:r>
                      <a:endParaRPr lang="es-CL" sz="1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135571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Barahona  Fuentes, Augusto Sergio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Viña del Mar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  Ingeniería en Marina Mercante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537319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Briceño  Rivero, Inesmar Carolina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Directora Ingeniería en Computación e Informática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103304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Carvajal  Ortega, Guido Esteban Aquiles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Industrial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573435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 err="1">
                          <a:solidFill>
                            <a:schemeClr val="tx1"/>
                          </a:solidFill>
                          <a:effectLst/>
                        </a:rPr>
                        <a:t>Caselli</a:t>
                      </a: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  Benavente, Nicolas Guillermo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Concepción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Ing. Civil Informática 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237963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 err="1">
                          <a:solidFill>
                            <a:schemeClr val="tx1"/>
                          </a:solidFill>
                          <a:effectLst/>
                        </a:rPr>
                        <a:t>Chavez</a:t>
                      </a: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  Delgado, Manuel Esteban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Concepción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de Ingeniería Civil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91729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Correa  Basilotta, Karen Judith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Concepción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Directora de Escuela Ciencias Geologicas- Directora de Carrera Geología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50030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Costa  Lizama, Giannina Valeska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Viña del Mar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Directora Ingeniería en Computación e Informática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451626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Fuentes  Caceres, Edgardo Solercio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Ing. En Ciberseguridad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977662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Larenas  Ulloa, Roberto Andres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Electrica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72438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Olivares  Viana, Gabriel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Viña del Mar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Civil Industrial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683268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Pais  Cerna, Gabriel Eugenio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Viña del Mar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Civil en Minas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62416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Ramirez De Arellano  Melo, Cristobal Alf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Geología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537611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Saavedra  Acuña, Cristian Norman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Concepción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Civil Industrial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753669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San Martin  Bravo, Alejandro Iván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Concepción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Civil en Minas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856709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Schwarzenberg  Riveros, Pablo Hernan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Ing. Civil Informática 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273249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Silva  Vallejos, Marcela Alejandra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Directora Ingeniería en Construcción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51390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Solis  Cid, Miguel Andres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en Automatización y Robotica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538546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Tarisciotti  -, Luca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Civil Electrica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977062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Toledo  Villegas, Mauricio Javier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de Escuela Obras Civiles- Director Ingeniería Civil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018095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Toro  Navarrete, Carlos Andres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Concepción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en Automatización y Robotica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29442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Vicuña  Urqueta, Manuel Eduardo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Concepción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  Ingeniería en Marina Mercante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438096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Vivanco  Soffia, Maria Elena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Directora Ingeniería en Información y Control de Gestión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Online y Semi 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425327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Guido Carvajal             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Industrial 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50" b="0" u="sng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Presencial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841537"/>
                  </a:ext>
                </a:extLst>
              </a:tr>
              <a:tr h="1640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Gabriel Olivares          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Civil Industrial  Vespertino 2.0      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50" b="0" u="sng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Vespertino Full online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758813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Briceño  Rivero, Inesmar Carolina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en Computación e Informática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58785"/>
                  </a:ext>
                </a:extLst>
              </a:tr>
              <a:tr h="156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Schwarzenberg  Riveros, Pablo Hernan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Stgo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Ingeniería Civil </a:t>
                      </a:r>
                      <a:r>
                        <a:rPr lang="es-CL" sz="1000" b="0" err="1">
                          <a:solidFill>
                            <a:schemeClr val="tx1"/>
                          </a:solidFill>
                          <a:effectLst/>
                        </a:rPr>
                        <a:t>Informatica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07101"/>
                  </a:ext>
                </a:extLst>
              </a:tr>
              <a:tr h="1640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Karen Correa (i)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Concepción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Director </a:t>
                      </a:r>
                      <a:r>
                        <a:rPr lang="es-CL" sz="1000" b="0" err="1">
                          <a:solidFill>
                            <a:schemeClr val="tx1"/>
                          </a:solidFill>
                          <a:effectLst/>
                        </a:rPr>
                        <a:t>Ing</a:t>
                      </a: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 en Minas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000" b="0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endParaRPr lang="es-CL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36451" marR="36451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730656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3FDA444-8BFC-434D-1B6B-F94B3C3EB1E3}"/>
              </a:ext>
            </a:extLst>
          </p:cNvPr>
          <p:cNvSpPr txBox="1"/>
          <p:nvPr/>
        </p:nvSpPr>
        <p:spPr>
          <a:xfrm>
            <a:off x="476248" y="1090191"/>
            <a:ext cx="1161798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L" sz="1600" dirty="0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Equipo de D</a:t>
            </a:r>
            <a:r>
              <a:rPr lang="es-CL" sz="1800" dirty="0">
                <a:solidFill>
                  <a:srgbClr val="000000"/>
                </a:solidFill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irectores que tendrán Rol para aprobar y rechazar solicitudes desde CRM. </a:t>
            </a:r>
            <a:r>
              <a:rPr lang="es-ES" sz="1400" dirty="0">
                <a:solidFill>
                  <a:srgbClr val="000000"/>
                </a:solidFill>
                <a:effectLst/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(Homologación</a:t>
            </a:r>
            <a:r>
              <a:rPr lang="es-ES" sz="1400" dirty="0">
                <a:solidFill>
                  <a:srgbClr val="000000"/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, Convalidaciones, Solicitud matrícula fuera de plazo y continuidad de estudio </a:t>
            </a:r>
            <a:r>
              <a:rPr lang="es-ES" sz="1100" dirty="0">
                <a:solidFill>
                  <a:srgbClr val="000000"/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*</a:t>
            </a:r>
            <a:r>
              <a:rPr lang="es-ES" sz="1000" dirty="0">
                <a:solidFill>
                  <a:srgbClr val="000000"/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fuera de plazo</a:t>
            </a:r>
            <a:r>
              <a:rPr lang="es-ES" sz="1400" dirty="0">
                <a:solidFill>
                  <a:srgbClr val="000000"/>
                </a:solidFill>
                <a:latin typeface="Aptos Narrow"/>
                <a:ea typeface="Aptos" panose="020B0004020202020204" pitchFamily="34" charset="0"/>
                <a:cs typeface="Aptos" panose="020B0004020202020204" pitchFamily="34" charset="0"/>
              </a:rPr>
              <a:t>)</a:t>
            </a:r>
            <a:endParaRPr lang="es-CL" sz="1800" dirty="0">
              <a:effectLst/>
              <a:latin typeface="Aptos Narrow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3AA811-DABF-E788-C650-64473D692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7" name="Gráfico 6" descr="Grupo con relleno sólido">
            <a:extLst>
              <a:ext uri="{FF2B5EF4-FFF2-40B4-BE49-F238E27FC236}">
                <a16:creationId xmlns:a16="http://schemas.microsoft.com/office/drawing/2014/main" id="{476D4325-58AA-B4E0-2F5E-3C47B514A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36645" y="55456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1A873-64FC-A3E4-67B4-8953AD6A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13302BD-08E5-99AA-6ED3-A14BB63D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82" y="1277263"/>
            <a:ext cx="685800" cy="98107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BAC1DB0-47F0-034E-C4E3-FEE552CB12D7}"/>
              </a:ext>
            </a:extLst>
          </p:cNvPr>
          <p:cNvSpPr/>
          <p:nvPr/>
        </p:nvSpPr>
        <p:spPr>
          <a:xfrm>
            <a:off x="0" y="5722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622C1C3-1C85-65DE-29D1-A6711CFAEF01}"/>
              </a:ext>
            </a:extLst>
          </p:cNvPr>
          <p:cNvSpPr/>
          <p:nvPr/>
        </p:nvSpPr>
        <p:spPr>
          <a:xfrm>
            <a:off x="0" y="1011464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E8FC526A-D819-61BA-7C0F-86EBD0FC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4000" b="0" dirty="0">
                <a:solidFill>
                  <a:schemeClr val="bg1"/>
                </a:solidFill>
                <a:latin typeface="Impact" panose="020B0806030902050204" pitchFamily="34" charset="0"/>
              </a:rPr>
              <a:t>Estructura de los Equipos GOA Derecho en CRM</a:t>
            </a:r>
            <a:endParaRPr lang="es-CL" sz="4000" b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75498A-F8A6-6D78-2308-3B34771D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C9FE085D-2DF5-2AC6-9C9A-E73657C7E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68940"/>
              </p:ext>
            </p:extLst>
          </p:nvPr>
        </p:nvGraphicFramePr>
        <p:xfrm>
          <a:off x="696086" y="3117197"/>
          <a:ext cx="9454693" cy="603584"/>
        </p:xfrm>
        <a:graphic>
          <a:graphicData uri="http://schemas.openxmlformats.org/drawingml/2006/table">
            <a:tbl>
              <a:tblPr/>
              <a:tblGrid>
                <a:gridCol w="9454693">
                  <a:extLst>
                    <a:ext uri="{9D8B030D-6E8A-4147-A177-3AD203B41FA5}">
                      <a16:colId xmlns:a16="http://schemas.microsoft.com/office/drawing/2014/main" val="2394267158"/>
                    </a:ext>
                  </a:extLst>
                </a:gridCol>
              </a:tblGrid>
              <a:tr h="576925">
                <a:tc>
                  <a:txBody>
                    <a:bodyPr/>
                    <a:lstStyle/>
                    <a:p>
                      <a:pPr marL="0" marR="0" lvl="0" indent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C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Equipo de D</a:t>
                      </a:r>
                      <a:r>
                        <a:rPr kumimoji="0" lang="es-C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irectores que tendrán Rol para aprobar y rechazar solicitudes desde CRM. (Homologación, Convalidaciones, 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Solicitud matrícula fuera de plazo y  continuidad de estudio</a:t>
                      </a:r>
                      <a:r>
                        <a:rPr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s-E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</a:rPr>
                        <a:t>*</a:t>
                      </a:r>
                      <a:r>
                        <a:rPr lang="es-E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</a:rPr>
                        <a:t>fuera de plazo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)</a:t>
                      </a:r>
                      <a:endParaRPr kumimoji="0" 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 Narrow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C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1717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224" marR="9224" marT="92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05335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ED217C2-5A83-DE1E-172F-A7EFCD579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789351"/>
              </p:ext>
            </p:extLst>
          </p:nvPr>
        </p:nvGraphicFramePr>
        <p:xfrm>
          <a:off x="690282" y="1517716"/>
          <a:ext cx="8445499" cy="1310801"/>
        </p:xfrm>
        <a:graphic>
          <a:graphicData uri="http://schemas.openxmlformats.org/drawingml/2006/table">
            <a:tbl>
              <a:tblPr/>
              <a:tblGrid>
                <a:gridCol w="2198622">
                  <a:extLst>
                    <a:ext uri="{9D8B030D-6E8A-4147-A177-3AD203B41FA5}">
                      <a16:colId xmlns:a16="http://schemas.microsoft.com/office/drawing/2014/main" val="949149327"/>
                    </a:ext>
                  </a:extLst>
                </a:gridCol>
                <a:gridCol w="1730230">
                  <a:extLst>
                    <a:ext uri="{9D8B030D-6E8A-4147-A177-3AD203B41FA5}">
                      <a16:colId xmlns:a16="http://schemas.microsoft.com/office/drawing/2014/main" val="1022326111"/>
                    </a:ext>
                  </a:extLst>
                </a:gridCol>
                <a:gridCol w="933254">
                  <a:extLst>
                    <a:ext uri="{9D8B030D-6E8A-4147-A177-3AD203B41FA5}">
                      <a16:colId xmlns:a16="http://schemas.microsoft.com/office/drawing/2014/main" val="784936984"/>
                    </a:ext>
                  </a:extLst>
                </a:gridCol>
                <a:gridCol w="1045302">
                  <a:extLst>
                    <a:ext uri="{9D8B030D-6E8A-4147-A177-3AD203B41FA5}">
                      <a16:colId xmlns:a16="http://schemas.microsoft.com/office/drawing/2014/main" val="501478202"/>
                    </a:ext>
                  </a:extLst>
                </a:gridCol>
                <a:gridCol w="689230">
                  <a:extLst>
                    <a:ext uri="{9D8B030D-6E8A-4147-A177-3AD203B41FA5}">
                      <a16:colId xmlns:a16="http://schemas.microsoft.com/office/drawing/2014/main" val="3992722160"/>
                    </a:ext>
                  </a:extLst>
                </a:gridCol>
                <a:gridCol w="1087434">
                  <a:extLst>
                    <a:ext uri="{9D8B030D-6E8A-4147-A177-3AD203B41FA5}">
                      <a16:colId xmlns:a16="http://schemas.microsoft.com/office/drawing/2014/main" val="1434234857"/>
                    </a:ext>
                  </a:extLst>
                </a:gridCol>
                <a:gridCol w="761427">
                  <a:extLst>
                    <a:ext uri="{9D8B030D-6E8A-4147-A177-3AD203B41FA5}">
                      <a16:colId xmlns:a16="http://schemas.microsoft.com/office/drawing/2014/main" val="461064062"/>
                    </a:ext>
                  </a:extLst>
                </a:gridCol>
              </a:tblGrid>
              <a:tr h="34304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Integrantes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Nombre Equipo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Unidad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Modalidad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Carrera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Sede/Campus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Segmento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993460"/>
                  </a:ext>
                </a:extLst>
              </a:tr>
              <a:tr h="17969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s-C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Eduardo Castro 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Equipo GOA Derecho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GOA Derecho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Diurno y Vespertino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Todas las carreras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Todos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Pregrado y Postgrados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961908"/>
                  </a:ext>
                </a:extLst>
              </a:tr>
              <a:tr h="1781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s-C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Nathalie Alarcón Millán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655443"/>
                  </a:ext>
                </a:extLst>
              </a:tr>
              <a:tr h="1781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s-C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César Vargas Rojas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161768"/>
                  </a:ext>
                </a:extLst>
              </a:tr>
              <a:tr h="1781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s-C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Eugenio Vásquez Cunsolo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967096"/>
                  </a:ext>
                </a:extLst>
              </a:tr>
              <a:tr h="19813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s-C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NN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59684"/>
                  </a:ext>
                </a:extLst>
              </a:tr>
            </a:tbl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6E6D4249-E27E-364B-E463-0C502D366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14459"/>
            <a:ext cx="2809875" cy="1371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FD16C7-298D-DA85-6CC3-D4D22A931F56}"/>
              </a:ext>
            </a:extLst>
          </p:cNvPr>
          <p:cNvSpPr txBox="1"/>
          <p:nvPr/>
        </p:nvSpPr>
        <p:spPr>
          <a:xfrm>
            <a:off x="690282" y="3716850"/>
            <a:ext cx="46126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0000"/>
                </a:solidFill>
                <a:latin typeface="Aptos" panose="020B0004020202020204" pitchFamily="34" charset="0"/>
              </a:rPr>
              <a:t>Directora de Escuela: </a:t>
            </a:r>
            <a:r>
              <a:rPr lang="es-ES" sz="13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Karen Medina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3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Directora de Carrera: María Celeste Mora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0000"/>
                </a:solidFill>
                <a:latin typeface="Aptos" panose="020B0004020202020204" pitchFamily="34" charset="0"/>
              </a:rPr>
              <a:t>Director de Carrera: </a:t>
            </a:r>
            <a:r>
              <a:rPr lang="es-ES" sz="13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Francisco Quiero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0000"/>
                </a:solidFill>
                <a:latin typeface="Aptos" panose="020B0004020202020204" pitchFamily="34" charset="0"/>
              </a:rPr>
              <a:t>Director de Carrera: </a:t>
            </a:r>
            <a:r>
              <a:rPr lang="es-ES" sz="13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Boris </a:t>
            </a:r>
            <a:r>
              <a:rPr lang="es-ES" sz="13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Fiegelist</a:t>
            </a:r>
            <a:endParaRPr lang="es-ES" sz="13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DD5E08-AD3E-4CEC-5F91-1DDAD2F60F07}"/>
              </a:ext>
            </a:extLst>
          </p:cNvPr>
          <p:cNvSpPr txBox="1"/>
          <p:nvPr/>
        </p:nvSpPr>
        <p:spPr>
          <a:xfrm>
            <a:off x="784550" y="5400260"/>
            <a:ext cx="616041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30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Equipo de gestión de derecho Viña del Mar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30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Equipo de gestión de derecho Concepción</a:t>
            </a:r>
            <a:endParaRPr lang="es-ES" sz="13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30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Equipo de gestión de derecho Bellavista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kumimoji="0" lang="es-E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Equipo de gestión de derecho Casona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86A8410-B677-5D5A-9C9F-4694ED2E10CF}"/>
              </a:ext>
            </a:extLst>
          </p:cNvPr>
          <p:cNvSpPr txBox="1"/>
          <p:nvPr/>
        </p:nvSpPr>
        <p:spPr>
          <a:xfrm>
            <a:off x="690282" y="4945127"/>
            <a:ext cx="6160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b="1" dirty="0"/>
              <a:t>Equipos </a:t>
            </a:r>
            <a:r>
              <a:rPr lang="es-CL" sz="1400" b="1"/>
              <a:t>anteriormente configurados </a:t>
            </a:r>
            <a:r>
              <a:rPr lang="es-CL" sz="1400" b="1" dirty="0"/>
              <a:t>que será eliminados en CRM</a:t>
            </a:r>
            <a:r>
              <a:rPr lang="es-CL" sz="2000" b="1" dirty="0"/>
              <a:t>:  </a:t>
            </a:r>
          </a:p>
        </p:txBody>
      </p:sp>
      <p:pic>
        <p:nvPicPr>
          <p:cNvPr id="24" name="Gráfico 23" descr="Usuarios con relleno sólido">
            <a:extLst>
              <a:ext uri="{FF2B5EF4-FFF2-40B4-BE49-F238E27FC236}">
                <a16:creationId xmlns:a16="http://schemas.microsoft.com/office/drawing/2014/main" id="{E1491CC2-CB46-3C46-6DAE-EBAB69BCD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0779" y="1576260"/>
            <a:ext cx="1105940" cy="1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20896-6BB7-23E3-CC32-C05BFFE8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D421ECA-FA5F-870E-A1BA-DB8E0B67C38F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E2FEA15-F00D-41D8-22DE-03DAF63F16CE}"/>
              </a:ext>
            </a:extLst>
          </p:cNvPr>
          <p:cNvSpPr/>
          <p:nvPr/>
        </p:nvSpPr>
        <p:spPr>
          <a:xfrm>
            <a:off x="0" y="982875"/>
            <a:ext cx="1737360" cy="58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454C712C-F799-FECC-ED10-00F819CC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52" y="-57557"/>
            <a:ext cx="10515600" cy="1154532"/>
          </a:xfrm>
        </p:spPr>
        <p:txBody>
          <a:bodyPr>
            <a:normAutofit/>
          </a:bodyPr>
          <a:lstStyle/>
          <a:p>
            <a:r>
              <a:rPr lang="es-ES" sz="3200" b="0">
                <a:solidFill>
                  <a:schemeClr val="bg1"/>
                </a:solidFill>
                <a:latin typeface="Impact"/>
                <a:ea typeface="+mn-ea"/>
                <a:cs typeface="+mn-cs"/>
              </a:rPr>
              <a:t>Estructura de los  Equipos en CRM actuales: Escuelas  Otros Procesos</a:t>
            </a: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1261184-3A8A-D309-2592-F3071DA6FBF1}"/>
              </a:ext>
            </a:extLst>
          </p:cNvPr>
          <p:cNvSpPr/>
          <p:nvPr/>
        </p:nvSpPr>
        <p:spPr>
          <a:xfrm>
            <a:off x="8855099" y="1951314"/>
            <a:ext cx="1180446" cy="132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11CDA4-C157-DB4C-47E7-A2A0D8BB2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pic>
        <p:nvPicPr>
          <p:cNvPr id="7" name="Gráfico 6" descr="Grupo con relleno sólido">
            <a:extLst>
              <a:ext uri="{FF2B5EF4-FFF2-40B4-BE49-F238E27FC236}">
                <a16:creationId xmlns:a16="http://schemas.microsoft.com/office/drawing/2014/main" id="{9C30FEFA-476C-8090-C47B-FFC143038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6645" y="5545667"/>
            <a:ext cx="914400" cy="9144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C7295A2-5815-D6EA-CE44-4D0A023ED80C}"/>
              </a:ext>
            </a:extLst>
          </p:cNvPr>
          <p:cNvSpPr txBox="1"/>
          <p:nvPr/>
        </p:nvSpPr>
        <p:spPr>
          <a:xfrm>
            <a:off x="1450413" y="6466294"/>
            <a:ext cx="404046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ctr">
              <a:buNone/>
            </a:pPr>
            <a:r>
              <a:rPr lang="es-ES" sz="1400" b="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Pendiente : Ed continua y Postgrado</a:t>
            </a:r>
            <a:endParaRPr lang="es-CL" sz="1400" b="0" i="0" u="none" strike="noStrike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1E1D2-A7DC-1129-9B52-B122BBB3C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" y="1433513"/>
            <a:ext cx="819150" cy="105727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AC061D0-FE15-48B5-F62D-ACE3CD301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137977"/>
              </p:ext>
            </p:extLst>
          </p:nvPr>
        </p:nvGraphicFramePr>
        <p:xfrm>
          <a:off x="378759" y="2085415"/>
          <a:ext cx="4659312" cy="1592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9312">
                  <a:extLst>
                    <a:ext uri="{9D8B030D-6E8A-4147-A177-3AD203B41FA5}">
                      <a16:colId xmlns:a16="http://schemas.microsoft.com/office/drawing/2014/main" val="11484667"/>
                    </a:ext>
                  </a:extLst>
                </a:gridCol>
              </a:tblGrid>
              <a:tr h="45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Equipo </a:t>
                      </a:r>
                      <a:r>
                        <a:rPr lang="en-US" sz="1200" b="1" err="1">
                          <a:solidFill>
                            <a:srgbClr val="FFFFFF"/>
                          </a:solidFill>
                          <a:effectLst/>
                        </a:rPr>
                        <a:t>Facultad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 de Economía y </a:t>
                      </a:r>
                      <a:r>
                        <a:rPr lang="en-US" sz="1200" b="1" err="1">
                          <a:solidFill>
                            <a:srgbClr val="FFFFFF"/>
                          </a:solidFill>
                          <a:effectLst/>
                        </a:rPr>
                        <a:t>Negocio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 Post Grados </a:t>
                      </a:r>
                    </a:p>
                  </a:txBody>
                  <a:tcPr marL="76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073302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6"/>
                        </a:rPr>
                        <a:t>alexandra.fuentes@unab.cl</a:t>
                      </a:r>
                      <a:endParaRPr lang="en-US">
                        <a:effectLst/>
                        <a:latin typeface="Aptos Narrow"/>
                      </a:endParaRPr>
                    </a:p>
                  </a:txBody>
                  <a:tcPr marL="711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51968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7"/>
                        </a:rPr>
                        <a:t>camila.pereira@unab.cl</a:t>
                      </a:r>
                      <a:endParaRPr lang="en-US">
                        <a:effectLst/>
                        <a:latin typeface="Aptos Narrow"/>
                      </a:endParaRPr>
                    </a:p>
                  </a:txBody>
                  <a:tcPr marL="711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405430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8"/>
                        </a:rPr>
                        <a:t>fen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.ec@unab.cl</a:t>
                      </a:r>
                      <a:endParaRPr lang="en-US">
                        <a:effectLst/>
                        <a:latin typeface="Aptos Narrow"/>
                        <a:hlinkClick r:id="rId8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L="711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817500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9"/>
                        </a:rPr>
                        <a:t>ivette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.echegoyen@unab.cl</a:t>
                      </a:r>
                      <a:endParaRPr lang="en-US">
                        <a:effectLst/>
                        <a:latin typeface="Aptos Narrow"/>
                        <a:hlinkClick r:id="rId9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L="711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737281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10"/>
                        </a:rPr>
                        <a:t>katherin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.luna@unab.cl</a:t>
                      </a:r>
                      <a:endParaRPr lang="en-US">
                        <a:effectLst/>
                        <a:latin typeface="Aptos Narrow"/>
                        <a:hlinkClick r:id="rId10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L="711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16412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11"/>
                        </a:rPr>
                        <a:t>postgrado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.fen01@unab.cl</a:t>
                      </a:r>
                      <a:endParaRPr lang="en-US">
                        <a:effectLst/>
                        <a:latin typeface="Aptos Narrow"/>
                        <a:hlinkClick r:id="rId11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L="711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126147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12"/>
                        </a:rPr>
                        <a:t>postgrado.fen02@unab.cl</a:t>
                      </a:r>
                      <a:endParaRPr lang="en-US">
                        <a:effectLst/>
                        <a:latin typeface="Aptos Narrow"/>
                        <a:hlinkClick r:id="rId12"/>
                      </a:endParaRPr>
                    </a:p>
                  </a:txBody>
                  <a:tcPr marL="711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247713"/>
                  </a:ext>
                </a:extLst>
              </a:tr>
              <a:tr h="457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13"/>
                        </a:rPr>
                        <a:t>psalazar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ptos Narrow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@unab.cl</a:t>
                      </a:r>
                      <a:endParaRPr lang="en-US">
                        <a:effectLst/>
                        <a:latin typeface="Aptos Narrow"/>
                        <a:hlinkClick r:id="rId13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L="71120" marR="7620" marT="7620" marB="0"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09937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F030944-0F3C-5A03-CC3D-4325F42A19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493" y="1362915"/>
            <a:ext cx="3448050" cy="600075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2CB39B9-EC59-E60B-08B7-5F305CD1D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60257"/>
              </p:ext>
            </p:extLst>
          </p:nvPr>
        </p:nvGraphicFramePr>
        <p:xfrm>
          <a:off x="5663079" y="2026472"/>
          <a:ext cx="4254500" cy="1173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54500">
                  <a:extLst>
                    <a:ext uri="{9D8B030D-6E8A-4147-A177-3AD203B41FA5}">
                      <a16:colId xmlns:a16="http://schemas.microsoft.com/office/drawing/2014/main" val="1481242331"/>
                    </a:ext>
                  </a:extLst>
                </a:gridCol>
              </a:tblGrid>
              <a:tr h="166687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ES" sz="1100" b="1" i="0" kern="1200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Equipo Plataforma de Práctica (Facultad de Educación)</a:t>
                      </a:r>
                      <a:endParaRPr lang="es-ES">
                        <a:solidFill>
                          <a:schemeClr val="bg1"/>
                        </a:solidFill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811479"/>
                  </a:ext>
                </a:extLst>
              </a:tr>
              <a:tr h="1057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dmagnitzky@unab.cl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894986"/>
                  </a:ext>
                </a:extLst>
              </a:tr>
              <a:tr h="1057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gabriela.vasquez@unab.cl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711315"/>
                  </a:ext>
                </a:extLst>
              </a:tr>
              <a:tr h="1057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nayadet.munoz@unab.cl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08459"/>
                  </a:ext>
                </a:extLst>
              </a:tr>
              <a:tr h="1057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pamela.araya@unab.cl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399730"/>
                  </a:ext>
                </a:extLst>
              </a:tr>
              <a:tr h="1057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ES" sz="1100" b="1" i="0" kern="1200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Equipo secretaría académica Licenciatura en trabajo social </a:t>
                      </a:r>
                      <a:r>
                        <a:rPr lang="es-ES" sz="1100" b="1" i="0" kern="1200" err="1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Advance</a:t>
                      </a:r>
                      <a:endParaRPr lang="es-ES" err="1">
                        <a:solidFill>
                          <a:schemeClr val="bg1"/>
                        </a:solidFill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144590"/>
                  </a:ext>
                </a:extLst>
              </a:tr>
              <a:tr h="1057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katherina.carmona@unab.cl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25326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B2FB670-3CFE-F760-EB82-411550805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627336"/>
              </p:ext>
            </p:extLst>
          </p:nvPr>
        </p:nvGraphicFramePr>
        <p:xfrm>
          <a:off x="378759" y="4468009"/>
          <a:ext cx="4191000" cy="100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4120955320"/>
                    </a:ext>
                  </a:extLst>
                </a:gridCol>
              </a:tblGrid>
              <a:tr h="45974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ES" sz="1100" b="1" i="0" kern="1200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Equipo Facultad de Educación y Ciencias Sociales</a:t>
                      </a:r>
                      <a:endParaRPr lang="es-ES">
                        <a:solidFill>
                          <a:schemeClr val="bg1"/>
                        </a:solidFill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80362"/>
                  </a:ext>
                </a:extLst>
              </a:tr>
              <a:tr h="45974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carol.flores@unab.cl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729973"/>
                  </a:ext>
                </a:extLst>
              </a:tr>
              <a:tr h="45974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danisa.salinas@unab.cl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609008"/>
                  </a:ext>
                </a:extLst>
              </a:tr>
              <a:tr h="45974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eduardovalenzuela@unab.cl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587907"/>
                  </a:ext>
                </a:extLst>
              </a:tr>
              <a:tr h="45974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ignacio.munoz@unab.cl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491385"/>
                  </a:ext>
                </a:extLst>
              </a:tr>
              <a:tr h="45974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r>
                        <a:rPr lang="es-CL" sz="1100" b="0" i="0" kern="120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pamela.maturana@unab.cl</a:t>
                      </a:r>
                      <a:endParaRPr lang="es-CL">
                        <a:effectLst/>
                        <a:latin typeface="Aptos Narrow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6445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45EDABF-9F9C-163C-2FBB-6E25C7F819B3}"/>
              </a:ext>
            </a:extLst>
          </p:cNvPr>
          <p:cNvSpPr txBox="1"/>
          <p:nvPr/>
        </p:nvSpPr>
        <p:spPr>
          <a:xfrm>
            <a:off x="322729" y="5746376"/>
            <a:ext cx="433891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latin typeface="Aptos Narrow"/>
              </a:rPr>
              <a:t>*se ocultan los equipos actuales de convalidaciones y prácticas FEN.</a:t>
            </a:r>
          </a:p>
        </p:txBody>
      </p:sp>
    </p:spTree>
    <p:extLst>
      <p:ext uri="{BB962C8B-B14F-4D97-AF65-F5344CB8AC3E}">
        <p14:creationId xmlns:p14="http://schemas.microsoft.com/office/powerpoint/2010/main" val="4410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5B5A-0996-D45A-C6F4-7C40F4FAC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5AFCAE0-EEBF-830B-32A0-D89E24327FBF}"/>
              </a:ext>
            </a:extLst>
          </p:cNvPr>
          <p:cNvSpPr/>
          <p:nvPr/>
        </p:nvSpPr>
        <p:spPr>
          <a:xfrm>
            <a:off x="-15595" y="0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9EE9189-9667-F422-A9B6-98DA747FF887}"/>
              </a:ext>
            </a:extLst>
          </p:cNvPr>
          <p:cNvSpPr txBox="1">
            <a:spLocks/>
          </p:cNvSpPr>
          <p:nvPr/>
        </p:nvSpPr>
        <p:spPr>
          <a:xfrm>
            <a:off x="346962" y="38243"/>
            <a:ext cx="9144000" cy="99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 kern="120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CL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2 CuadroTexto">
            <a:extLst>
              <a:ext uri="{FF2B5EF4-FFF2-40B4-BE49-F238E27FC236}">
                <a16:creationId xmlns:a16="http://schemas.microsoft.com/office/drawing/2014/main" id="{02B4284B-5DD1-0D64-B5C7-E819F5F23711}"/>
              </a:ext>
            </a:extLst>
          </p:cNvPr>
          <p:cNvSpPr txBox="1"/>
          <p:nvPr/>
        </p:nvSpPr>
        <p:spPr>
          <a:xfrm>
            <a:off x="91838" y="-171926"/>
            <a:ext cx="846022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Calibri"/>
                <a:cs typeface="Calibri"/>
              </a:rPr>
              <a:t>Modelo de Experiencia </a:t>
            </a:r>
            <a:endParaRPr kumimoji="0" lang="es-MX" sz="32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D02A6EC-8063-B7A1-D98D-36D8DBEF803B}"/>
              </a:ext>
            </a:extLst>
          </p:cNvPr>
          <p:cNvSpPr/>
          <p:nvPr/>
        </p:nvSpPr>
        <p:spPr>
          <a:xfrm>
            <a:off x="13670" y="5804847"/>
            <a:ext cx="9119820" cy="1033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6" name="Marcador de número de diapositiva 2">
            <a:extLst>
              <a:ext uri="{FF2B5EF4-FFF2-40B4-BE49-F238E27FC236}">
                <a16:creationId xmlns:a16="http://schemas.microsoft.com/office/drawing/2014/main" id="{581890B7-C883-B05C-07FB-2210F7E21BF2}"/>
              </a:ext>
            </a:extLst>
          </p:cNvPr>
          <p:cNvSpPr txBox="1">
            <a:spLocks/>
          </p:cNvSpPr>
          <p:nvPr/>
        </p:nvSpPr>
        <p:spPr>
          <a:xfrm>
            <a:off x="11076905" y="6432568"/>
            <a:ext cx="838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83195-73B8-43E8-B5D9-261C00E260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>
                    <a:tint val="75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1717">
                  <a:tint val="75000"/>
                </a:srgbClr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6EBB4D5-6541-2B1D-0295-C1A504710694}"/>
              </a:ext>
            </a:extLst>
          </p:cNvPr>
          <p:cNvSpPr/>
          <p:nvPr/>
        </p:nvSpPr>
        <p:spPr>
          <a:xfrm>
            <a:off x="1338946" y="5526606"/>
            <a:ext cx="10310225" cy="332692"/>
          </a:xfrm>
          <a:prstGeom prst="roundRect">
            <a:avLst/>
          </a:prstGeom>
          <a:solidFill>
            <a:schemeClr val="accent5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EXPERIENCIA  MEMORABLE</a:t>
            </a: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B67F424-67F9-C5F4-2836-3F0536F53BC1}"/>
              </a:ext>
            </a:extLst>
          </p:cNvPr>
          <p:cNvSpPr/>
          <p:nvPr/>
        </p:nvSpPr>
        <p:spPr>
          <a:xfrm>
            <a:off x="4802971" y="6177260"/>
            <a:ext cx="1337437" cy="514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Personalizado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9B812EC-5F62-23E5-6CB0-932B359A8DE1}"/>
              </a:ext>
            </a:extLst>
          </p:cNvPr>
          <p:cNvSpPr/>
          <p:nvPr/>
        </p:nvSpPr>
        <p:spPr>
          <a:xfrm>
            <a:off x="688167" y="6174796"/>
            <a:ext cx="1354545" cy="517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Autogestionable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3F9AD66-6C9E-5D19-F7D8-3E30E9B73E2F}"/>
              </a:ext>
            </a:extLst>
          </p:cNvPr>
          <p:cNvSpPr/>
          <p:nvPr/>
        </p:nvSpPr>
        <p:spPr>
          <a:xfrm>
            <a:off x="6198539" y="6172060"/>
            <a:ext cx="1337437" cy="514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Humanizado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6DE771F-2C72-DD87-9335-65082C3E7D5F}"/>
              </a:ext>
            </a:extLst>
          </p:cNvPr>
          <p:cNvSpPr/>
          <p:nvPr/>
        </p:nvSpPr>
        <p:spPr>
          <a:xfrm>
            <a:off x="7598192" y="6183194"/>
            <a:ext cx="1373881" cy="503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Proactiva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C61ED53-63F3-23E4-22AA-CCB32F5C965A}"/>
              </a:ext>
            </a:extLst>
          </p:cNvPr>
          <p:cNvSpPr/>
          <p:nvPr/>
        </p:nvSpPr>
        <p:spPr>
          <a:xfrm>
            <a:off x="10459081" y="6178847"/>
            <a:ext cx="1373882" cy="50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Comunidad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58B9437-0DFA-A487-7FDA-3920256FADB4}"/>
              </a:ext>
            </a:extLst>
          </p:cNvPr>
          <p:cNvSpPr/>
          <p:nvPr/>
        </p:nvSpPr>
        <p:spPr>
          <a:xfrm>
            <a:off x="2115229" y="6183193"/>
            <a:ext cx="1279471" cy="517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Simple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09848F1-526A-BC33-E47B-C84781A2805A}"/>
              </a:ext>
            </a:extLst>
          </p:cNvPr>
          <p:cNvSpPr/>
          <p:nvPr/>
        </p:nvSpPr>
        <p:spPr>
          <a:xfrm>
            <a:off x="3459072" y="6167708"/>
            <a:ext cx="1279471" cy="540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Resolutivo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6A53546-2AB6-063C-50C2-A861C7FF923B}"/>
              </a:ext>
            </a:extLst>
          </p:cNvPr>
          <p:cNvSpPr/>
          <p:nvPr/>
        </p:nvSpPr>
        <p:spPr>
          <a:xfrm>
            <a:off x="9023734" y="6183193"/>
            <a:ext cx="1373881" cy="514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Innovador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7" name="Flecha: hacia arriba 26">
            <a:extLst>
              <a:ext uri="{FF2B5EF4-FFF2-40B4-BE49-F238E27FC236}">
                <a16:creationId xmlns:a16="http://schemas.microsoft.com/office/drawing/2014/main" id="{0ED30418-12FE-4E44-AC70-38AB2202768B}"/>
              </a:ext>
            </a:extLst>
          </p:cNvPr>
          <p:cNvSpPr/>
          <p:nvPr/>
        </p:nvSpPr>
        <p:spPr>
          <a:xfrm>
            <a:off x="1433050" y="5901251"/>
            <a:ext cx="166401" cy="204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8" name="Flecha: hacia arriba 27">
            <a:extLst>
              <a:ext uri="{FF2B5EF4-FFF2-40B4-BE49-F238E27FC236}">
                <a16:creationId xmlns:a16="http://schemas.microsoft.com/office/drawing/2014/main" id="{A021AF43-49FB-99CE-5962-F15701762874}"/>
              </a:ext>
            </a:extLst>
          </p:cNvPr>
          <p:cNvSpPr/>
          <p:nvPr/>
        </p:nvSpPr>
        <p:spPr>
          <a:xfrm>
            <a:off x="4028547" y="5941964"/>
            <a:ext cx="166401" cy="204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7" name="Flecha: hacia arriba 36">
            <a:extLst>
              <a:ext uri="{FF2B5EF4-FFF2-40B4-BE49-F238E27FC236}">
                <a16:creationId xmlns:a16="http://schemas.microsoft.com/office/drawing/2014/main" id="{74CB6B4B-2D48-E093-DADE-B94681D7300D}"/>
              </a:ext>
            </a:extLst>
          </p:cNvPr>
          <p:cNvSpPr/>
          <p:nvPr/>
        </p:nvSpPr>
        <p:spPr>
          <a:xfrm>
            <a:off x="2675287" y="5954108"/>
            <a:ext cx="166401" cy="204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1" name="Flecha: hacia arriba 40">
            <a:extLst>
              <a:ext uri="{FF2B5EF4-FFF2-40B4-BE49-F238E27FC236}">
                <a16:creationId xmlns:a16="http://schemas.microsoft.com/office/drawing/2014/main" id="{A4B08EBB-F0AC-44DD-DCD0-2A18FD99BFA9}"/>
              </a:ext>
            </a:extLst>
          </p:cNvPr>
          <p:cNvSpPr/>
          <p:nvPr/>
        </p:nvSpPr>
        <p:spPr>
          <a:xfrm>
            <a:off x="5363539" y="5936979"/>
            <a:ext cx="166401" cy="204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2" name="Flecha: hacia arriba 41">
            <a:extLst>
              <a:ext uri="{FF2B5EF4-FFF2-40B4-BE49-F238E27FC236}">
                <a16:creationId xmlns:a16="http://schemas.microsoft.com/office/drawing/2014/main" id="{8FE292F4-7BD1-C9F0-E767-494B708834B6}"/>
              </a:ext>
            </a:extLst>
          </p:cNvPr>
          <p:cNvSpPr/>
          <p:nvPr/>
        </p:nvSpPr>
        <p:spPr>
          <a:xfrm>
            <a:off x="6822906" y="5942398"/>
            <a:ext cx="166401" cy="204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3" name="Flecha: hacia arriba 42">
            <a:extLst>
              <a:ext uri="{FF2B5EF4-FFF2-40B4-BE49-F238E27FC236}">
                <a16:creationId xmlns:a16="http://schemas.microsoft.com/office/drawing/2014/main" id="{9A83DACC-044B-AE09-527A-40A652D0586F}"/>
              </a:ext>
            </a:extLst>
          </p:cNvPr>
          <p:cNvSpPr/>
          <p:nvPr/>
        </p:nvSpPr>
        <p:spPr>
          <a:xfrm>
            <a:off x="8215273" y="5949196"/>
            <a:ext cx="166401" cy="204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4" name="Flecha: hacia arriba 43">
            <a:extLst>
              <a:ext uri="{FF2B5EF4-FFF2-40B4-BE49-F238E27FC236}">
                <a16:creationId xmlns:a16="http://schemas.microsoft.com/office/drawing/2014/main" id="{AFB0B3A4-4006-4438-FA98-DFB6044636D3}"/>
              </a:ext>
            </a:extLst>
          </p:cNvPr>
          <p:cNvSpPr/>
          <p:nvPr/>
        </p:nvSpPr>
        <p:spPr>
          <a:xfrm>
            <a:off x="9649240" y="5957611"/>
            <a:ext cx="166401" cy="204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5" name="Flecha: hacia arriba 44">
            <a:extLst>
              <a:ext uri="{FF2B5EF4-FFF2-40B4-BE49-F238E27FC236}">
                <a16:creationId xmlns:a16="http://schemas.microsoft.com/office/drawing/2014/main" id="{6BA00486-D1A2-E8F3-A91A-2AB2D7344713}"/>
              </a:ext>
            </a:extLst>
          </p:cNvPr>
          <p:cNvSpPr/>
          <p:nvPr/>
        </p:nvSpPr>
        <p:spPr>
          <a:xfrm>
            <a:off x="11050184" y="5939351"/>
            <a:ext cx="166401" cy="204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46" name="Imagen 45" descr="Icono&#10;&#10;Descripción generada automáticamente">
            <a:extLst>
              <a:ext uri="{FF2B5EF4-FFF2-40B4-BE49-F238E27FC236}">
                <a16:creationId xmlns:a16="http://schemas.microsoft.com/office/drawing/2014/main" id="{0B0002A5-9AF5-B0CC-421E-0494868A7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659" y="5484035"/>
            <a:ext cx="444421" cy="403072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6D52AEE-736A-57EA-CD2D-222A94D6D26E}"/>
              </a:ext>
            </a:extLst>
          </p:cNvPr>
          <p:cNvSpPr txBox="1"/>
          <p:nvPr/>
        </p:nvSpPr>
        <p:spPr>
          <a:xfrm>
            <a:off x="8294436" y="1034738"/>
            <a:ext cx="3648574" cy="52322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¡Tu opinión genera cambios!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Nos anticipamos y mejoramos para ti</a:t>
            </a:r>
            <a:endParaRPr kumimoji="0" lang="es-CL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48" name="Imagen 4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D95BD36-FE8A-672D-D762-C11CAA44E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67" r="33742" b="79908"/>
          <a:stretch/>
        </p:blipFill>
        <p:spPr>
          <a:xfrm>
            <a:off x="2701038" y="658857"/>
            <a:ext cx="2246366" cy="1169312"/>
          </a:xfrm>
          <a:prstGeom prst="rect">
            <a:avLst/>
          </a:prstGeom>
        </p:spPr>
      </p:pic>
      <p:graphicFrame>
        <p:nvGraphicFramePr>
          <p:cNvPr id="59" name="Diagrama 58">
            <a:extLst>
              <a:ext uri="{FF2B5EF4-FFF2-40B4-BE49-F238E27FC236}">
                <a16:creationId xmlns:a16="http://schemas.microsoft.com/office/drawing/2014/main" id="{B751B5D3-0576-461B-4A40-04C0EB4178E2}"/>
              </a:ext>
            </a:extLst>
          </p:cNvPr>
          <p:cNvGraphicFramePr/>
          <p:nvPr/>
        </p:nvGraphicFramePr>
        <p:xfrm>
          <a:off x="7031705" y="1612870"/>
          <a:ext cx="6011866" cy="347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0" name="Elipse 59">
            <a:extLst>
              <a:ext uri="{FF2B5EF4-FFF2-40B4-BE49-F238E27FC236}">
                <a16:creationId xmlns:a16="http://schemas.microsoft.com/office/drawing/2014/main" id="{0E4370ED-BDA8-58F8-DA58-AFACBFC161C6}"/>
              </a:ext>
            </a:extLst>
          </p:cNvPr>
          <p:cNvSpPr/>
          <p:nvPr/>
        </p:nvSpPr>
        <p:spPr>
          <a:xfrm>
            <a:off x="9225268" y="2594950"/>
            <a:ext cx="1534510" cy="13978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LA EXPERIENCIA DEL ESTUDIANTE</a:t>
            </a:r>
            <a:endParaRPr kumimoji="0" lang="es-CL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grpSp>
        <p:nvGrpSpPr>
          <p:cNvPr id="1024" name="Grupo 1023">
            <a:extLst>
              <a:ext uri="{FF2B5EF4-FFF2-40B4-BE49-F238E27FC236}">
                <a16:creationId xmlns:a16="http://schemas.microsoft.com/office/drawing/2014/main" id="{20EAC0BD-6909-DB16-07C5-930EECDBDEEA}"/>
              </a:ext>
            </a:extLst>
          </p:cNvPr>
          <p:cNvGrpSpPr/>
          <p:nvPr/>
        </p:nvGrpSpPr>
        <p:grpSpPr>
          <a:xfrm>
            <a:off x="3583386" y="2059246"/>
            <a:ext cx="3341647" cy="3109047"/>
            <a:chOff x="3428418" y="3595126"/>
            <a:chExt cx="3470001" cy="3249016"/>
          </a:xfrm>
        </p:grpSpPr>
        <p:grpSp>
          <p:nvGrpSpPr>
            <p:cNvPr id="1025" name="Grupo 1024">
              <a:extLst>
                <a:ext uri="{FF2B5EF4-FFF2-40B4-BE49-F238E27FC236}">
                  <a16:creationId xmlns:a16="http://schemas.microsoft.com/office/drawing/2014/main" id="{9B0441A5-F5CD-51A3-2ACC-938CF26C55FD}"/>
                </a:ext>
              </a:extLst>
            </p:cNvPr>
            <p:cNvGrpSpPr/>
            <p:nvPr/>
          </p:nvGrpSpPr>
          <p:grpSpPr>
            <a:xfrm>
              <a:off x="3428418" y="4097947"/>
              <a:ext cx="2779650" cy="2746195"/>
              <a:chOff x="3428418" y="4097947"/>
              <a:chExt cx="2779650" cy="2746195"/>
            </a:xfrm>
          </p:grpSpPr>
          <p:pic>
            <p:nvPicPr>
              <p:cNvPr id="1029" name="Picture 18" descr="Logotipo de PDCA, proceso de mejora continua, plan, gestión de la calidad,  sistema de gestión de la calidad, organización, planificación, negocios png  | Klipartz">
                <a:extLst>
                  <a:ext uri="{FF2B5EF4-FFF2-40B4-BE49-F238E27FC236}">
                    <a16:creationId xmlns:a16="http://schemas.microsoft.com/office/drawing/2014/main" id="{1D12A473-9EEA-8DB3-D9F6-7ACB86B069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clrChange>
                  <a:clrFrom>
                    <a:srgbClr val="F2F2F2"/>
                  </a:clrFrom>
                  <a:clrTo>
                    <a:srgbClr val="F2F2F2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28418" y="4097947"/>
                <a:ext cx="2779650" cy="2746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0" name="CuadroTexto 1029">
                <a:extLst>
                  <a:ext uri="{FF2B5EF4-FFF2-40B4-BE49-F238E27FC236}">
                    <a16:creationId xmlns:a16="http://schemas.microsoft.com/office/drawing/2014/main" id="{9F799DB7-90CD-16CD-6AD1-A75D3F3EE1E2}"/>
                  </a:ext>
                </a:extLst>
              </p:cNvPr>
              <p:cNvSpPr txBox="1"/>
              <p:nvPr/>
            </p:nvSpPr>
            <p:spPr>
              <a:xfrm>
                <a:off x="4186475" y="5920304"/>
                <a:ext cx="566155" cy="2573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1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buntu"/>
                    <a:ea typeface="+mn-ea"/>
                    <a:cs typeface="+mn-cs"/>
                  </a:rPr>
                  <a:t>BOTs</a:t>
                </a:r>
                <a:endParaRPr kumimoji="0" lang="es-CL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035" name="CuadroTexto 1034">
                <a:extLst>
                  <a:ext uri="{FF2B5EF4-FFF2-40B4-BE49-F238E27FC236}">
                    <a16:creationId xmlns:a16="http://schemas.microsoft.com/office/drawing/2014/main" id="{3264C8B2-5DD1-ED89-6BDA-9B44592631C5}"/>
                  </a:ext>
                </a:extLst>
              </p:cNvPr>
              <p:cNvSpPr txBox="1"/>
              <p:nvPr/>
            </p:nvSpPr>
            <p:spPr>
              <a:xfrm>
                <a:off x="4037028" y="4929378"/>
                <a:ext cx="1117195" cy="241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buntu"/>
                    <a:ea typeface="+mn-ea"/>
                    <a:cs typeface="+mn-cs"/>
                  </a:rPr>
                  <a:t>Transcripciones</a:t>
                </a:r>
              </a:p>
            </p:txBody>
          </p:sp>
          <p:sp>
            <p:nvSpPr>
              <p:cNvPr id="1036" name="CuadroTexto 1035">
                <a:extLst>
                  <a:ext uri="{FF2B5EF4-FFF2-40B4-BE49-F238E27FC236}">
                    <a16:creationId xmlns:a16="http://schemas.microsoft.com/office/drawing/2014/main" id="{80F1228A-2D65-3B61-86D1-329F6C167B35}"/>
                  </a:ext>
                </a:extLst>
              </p:cNvPr>
              <p:cNvSpPr txBox="1"/>
              <p:nvPr/>
            </p:nvSpPr>
            <p:spPr>
              <a:xfrm>
                <a:off x="5231780" y="4715538"/>
                <a:ext cx="55509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buntu"/>
                    <a:ea typeface="+mn-ea"/>
                    <a:cs typeface="+mn-cs"/>
                  </a:rPr>
                  <a:t>Ficha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buntu"/>
                    <a:ea typeface="+mn-ea"/>
                    <a:cs typeface="+mn-cs"/>
                  </a:rPr>
                  <a:t>Única</a:t>
                </a:r>
                <a:endParaRPr kumimoji="0" lang="es-CL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pic>
            <p:nvPicPr>
              <p:cNvPr id="1037" name="Picture 12" descr="Imágenes de Chatbot Icon: descubre bancos de fotos, ilustraciones, vectores  y vídeos de 89,113 | Adobe Stock">
                <a:extLst>
                  <a:ext uri="{FF2B5EF4-FFF2-40B4-BE49-F238E27FC236}">
                    <a16:creationId xmlns:a16="http://schemas.microsoft.com/office/drawing/2014/main" id="{6E2527A9-6D7E-EAFA-A92C-693AC8013D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2F2F2"/>
                  </a:clrFrom>
                  <a:clrTo>
                    <a:srgbClr val="F2F2F2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728" y="5514320"/>
                <a:ext cx="300383" cy="305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icono de concepto azul de transcripción. conversión de archivos de audio en  formato de texto idea">
                <a:extLst>
                  <a:ext uri="{FF2B5EF4-FFF2-40B4-BE49-F238E27FC236}">
                    <a16:creationId xmlns:a16="http://schemas.microsoft.com/office/drawing/2014/main" id="{15D39FEC-D073-7796-C18A-DBDD133B97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clrChange>
                  <a:clrFrom>
                    <a:srgbClr val="F2F2F2"/>
                  </a:clrFrom>
                  <a:clrTo>
                    <a:srgbClr val="F2F2F2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96" t="8704" r="19259" b="27408"/>
              <a:stretch/>
            </p:blipFill>
            <p:spPr bwMode="auto">
              <a:xfrm>
                <a:off x="4530153" y="4636680"/>
                <a:ext cx="367228" cy="370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Gráfico 1038" descr="Portapapeles con relleno sólido">
                <a:extLst>
                  <a:ext uri="{FF2B5EF4-FFF2-40B4-BE49-F238E27FC236}">
                    <a16:creationId xmlns:a16="http://schemas.microsoft.com/office/drawing/2014/main" id="{B60288A7-EE2D-8DEB-28D3-0D86B7F82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2F2F2"/>
                  </a:clrFrom>
                  <a:clrTo>
                    <a:srgbClr val="F2F2F2">
                      <a:alpha val="0"/>
                    </a:srgbClr>
                  </a:clrTo>
                </a:clrChange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523501" y="5161432"/>
                <a:ext cx="203063" cy="181985"/>
              </a:xfrm>
              <a:prstGeom prst="rect">
                <a:avLst/>
              </a:prstGeom>
            </p:spPr>
          </p:pic>
        </p:grpSp>
        <p:pic>
          <p:nvPicPr>
            <p:cNvPr id="1027" name="Picture 2" descr="Artificial Intelligence by Xler8brain on Dribbble">
              <a:extLst>
                <a:ext uri="{FF2B5EF4-FFF2-40B4-BE49-F238E27FC236}">
                  <a16:creationId xmlns:a16="http://schemas.microsoft.com/office/drawing/2014/main" id="{25D53CF0-4016-857C-51F8-F849E8B30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768" y="5795610"/>
              <a:ext cx="929961" cy="51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8" name="CuadroTexto 1027">
              <a:extLst>
                <a:ext uri="{FF2B5EF4-FFF2-40B4-BE49-F238E27FC236}">
                  <a16:creationId xmlns:a16="http://schemas.microsoft.com/office/drawing/2014/main" id="{219510D1-1DD2-1C90-0103-673306CB5CC7}"/>
                </a:ext>
              </a:extLst>
            </p:cNvPr>
            <p:cNvSpPr txBox="1"/>
            <p:nvPr/>
          </p:nvSpPr>
          <p:spPr>
            <a:xfrm>
              <a:off x="6354604" y="3595126"/>
              <a:ext cx="54381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ES_tradnl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rPr>
                <a:t>IA</a:t>
              </a:r>
              <a:endParaRPr kumimoji="0" lang="es-419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</p:grpSp>
      <p:sp>
        <p:nvSpPr>
          <p:cNvPr id="1040" name="Elipse 1039">
            <a:extLst>
              <a:ext uri="{FF2B5EF4-FFF2-40B4-BE49-F238E27FC236}">
                <a16:creationId xmlns:a16="http://schemas.microsoft.com/office/drawing/2014/main" id="{5D53396B-24AA-3A9F-955B-D87D343518AE}"/>
              </a:ext>
            </a:extLst>
          </p:cNvPr>
          <p:cNvSpPr/>
          <p:nvPr/>
        </p:nvSpPr>
        <p:spPr>
          <a:xfrm>
            <a:off x="4774128" y="3633454"/>
            <a:ext cx="633006" cy="5757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041" name="Picture 18" descr="Casa inteligente - Iconos gratis de tecnología">
            <a:extLst>
              <a:ext uri="{FF2B5EF4-FFF2-40B4-BE49-F238E27FC236}">
                <a16:creationId xmlns:a16="http://schemas.microsoft.com/office/drawing/2014/main" id="{0A277F30-F5C1-D8EE-EEAB-1FCF9091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11" y="3761372"/>
            <a:ext cx="299486" cy="2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Imagen 1041">
            <a:extLst>
              <a:ext uri="{FF2B5EF4-FFF2-40B4-BE49-F238E27FC236}">
                <a16:creationId xmlns:a16="http://schemas.microsoft.com/office/drawing/2014/main" id="{DF4A2D8F-72B8-6682-6F19-5223226458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33822" y="2846426"/>
            <a:ext cx="981517" cy="472507"/>
          </a:xfrm>
          <a:prstGeom prst="rect">
            <a:avLst/>
          </a:prstGeom>
        </p:spPr>
      </p:pic>
      <p:pic>
        <p:nvPicPr>
          <p:cNvPr id="1043" name="Imagen 1042">
            <a:extLst>
              <a:ext uri="{FF2B5EF4-FFF2-40B4-BE49-F238E27FC236}">
                <a16:creationId xmlns:a16="http://schemas.microsoft.com/office/drawing/2014/main" id="{47851C67-FBAF-5CD0-224D-4DF65FEDB09B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414" t="20485" r="12032" b="21517"/>
          <a:stretch/>
        </p:blipFill>
        <p:spPr>
          <a:xfrm>
            <a:off x="6168144" y="3160269"/>
            <a:ext cx="2222989" cy="2297301"/>
          </a:xfrm>
          <a:prstGeom prst="rect">
            <a:avLst/>
          </a:prstGeom>
        </p:spPr>
      </p:pic>
      <p:pic>
        <p:nvPicPr>
          <p:cNvPr id="1044" name="Picture 12" descr="Alumno - Iconos gratis de educación">
            <a:extLst>
              <a:ext uri="{FF2B5EF4-FFF2-40B4-BE49-F238E27FC236}">
                <a16:creationId xmlns:a16="http://schemas.microsoft.com/office/drawing/2014/main" id="{2C2F1DE1-2CCC-F5E3-D5BA-BF671E04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00AB94"/>
              </a:clrFrom>
              <a:clrTo>
                <a:srgbClr val="00AB94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4" y="3451403"/>
            <a:ext cx="582765" cy="5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CuadroTexto 1044">
            <a:extLst>
              <a:ext uri="{FF2B5EF4-FFF2-40B4-BE49-F238E27FC236}">
                <a16:creationId xmlns:a16="http://schemas.microsoft.com/office/drawing/2014/main" id="{2B245AEE-BA7A-C72B-E27D-442C1E123DBC}"/>
              </a:ext>
            </a:extLst>
          </p:cNvPr>
          <p:cNvSpPr txBox="1"/>
          <p:nvPr/>
        </p:nvSpPr>
        <p:spPr>
          <a:xfrm>
            <a:off x="1193847" y="2418559"/>
            <a:ext cx="3264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Base de conocimiento (Ejecutivos y estudiantes)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En constante entrenamiento </a:t>
            </a:r>
            <a:endParaRPr kumimoji="0" lang="es-419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046" name="Picture 16" descr="Döngü Tekrar Simge Vektör Grafik Tasarım Logo Web Sitesi Sosyal Medya Mobil  Uygulaması Ui Illüstrasyon Için Stok Vektör Sanatı &amp; Geri Sar Sembolü'nin  Daha Fazla Görseli - iStock">
            <a:extLst>
              <a:ext uri="{FF2B5EF4-FFF2-40B4-BE49-F238E27FC236}">
                <a16:creationId xmlns:a16="http://schemas.microsoft.com/office/drawing/2014/main" id="{36FF9967-FB1D-EE9B-175E-F009CF38F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24913" r="9214" b="24854"/>
          <a:stretch/>
        </p:blipFill>
        <p:spPr bwMode="auto">
          <a:xfrm>
            <a:off x="5505307" y="2822796"/>
            <a:ext cx="644150" cy="2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16" descr="Döngü Tekrar Simge Vektör Grafik Tasarım Logo Web Sitesi Sosyal Medya Mobil  Uygulaması Ui Illüstrasyon Için Stok Vektör Sanatı &amp; Geri Sar Sembolü'nin  Daha Fazla Görseli - iStock">
            <a:extLst>
              <a:ext uri="{FF2B5EF4-FFF2-40B4-BE49-F238E27FC236}">
                <a16:creationId xmlns:a16="http://schemas.microsoft.com/office/drawing/2014/main" id="{035D6CB7-C2B0-6F92-BB62-73561C61A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24913" r="9214" b="24854"/>
          <a:stretch/>
        </p:blipFill>
        <p:spPr bwMode="auto">
          <a:xfrm>
            <a:off x="6994537" y="2822796"/>
            <a:ext cx="644150" cy="2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CuadroTexto 1047">
            <a:extLst>
              <a:ext uri="{FF2B5EF4-FFF2-40B4-BE49-F238E27FC236}">
                <a16:creationId xmlns:a16="http://schemas.microsoft.com/office/drawing/2014/main" id="{4CB87140-4AF9-5677-EC7E-B4ACAA069B14}"/>
              </a:ext>
            </a:extLst>
          </p:cNvPr>
          <p:cNvSpPr txBox="1"/>
          <p:nvPr/>
        </p:nvSpPr>
        <p:spPr>
          <a:xfrm>
            <a:off x="4774443" y="3912455"/>
            <a:ext cx="667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CRM</a:t>
            </a:r>
            <a:endParaRPr kumimoji="0" lang="es-419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049" name="Picture 24" descr="Introduction to Microsoft Dynamics CRM 2011 • fajdiga.info">
            <a:extLst>
              <a:ext uri="{FF2B5EF4-FFF2-40B4-BE49-F238E27FC236}">
                <a16:creationId xmlns:a16="http://schemas.microsoft.com/office/drawing/2014/main" id="{09544857-0451-B240-0F66-46F938410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385"/>
          <a:stretch/>
        </p:blipFill>
        <p:spPr bwMode="auto">
          <a:xfrm rot="20616139">
            <a:off x="4770057" y="3814089"/>
            <a:ext cx="280202" cy="2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CuadroTexto 1049">
            <a:extLst>
              <a:ext uri="{FF2B5EF4-FFF2-40B4-BE49-F238E27FC236}">
                <a16:creationId xmlns:a16="http://schemas.microsoft.com/office/drawing/2014/main" id="{28D503F0-B3E3-E5E3-A6E0-B8B1435005A0}"/>
              </a:ext>
            </a:extLst>
          </p:cNvPr>
          <p:cNvSpPr txBox="1"/>
          <p:nvPr/>
        </p:nvSpPr>
        <p:spPr>
          <a:xfrm>
            <a:off x="5401498" y="4212661"/>
            <a:ext cx="523699" cy="235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IA</a:t>
            </a:r>
            <a:endParaRPr kumimoji="0" lang="es-419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51" name="AutoShape 2">
            <a:extLst>
              <a:ext uri="{FF2B5EF4-FFF2-40B4-BE49-F238E27FC236}">
                <a16:creationId xmlns:a16="http://schemas.microsoft.com/office/drawing/2014/main" id="{B9917B9B-E564-BE82-32E1-0AA4556CA1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7629" y="33268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52" name="AutoShape 4">
            <a:extLst>
              <a:ext uri="{FF2B5EF4-FFF2-40B4-BE49-F238E27FC236}">
                <a16:creationId xmlns:a16="http://schemas.microsoft.com/office/drawing/2014/main" id="{EFDCB0AF-695C-C643-99CF-481B31B3D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0029" y="34792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053" name="Gráfico 1052" descr="Contorno de cara riendo contorno">
            <a:extLst>
              <a:ext uri="{FF2B5EF4-FFF2-40B4-BE49-F238E27FC236}">
                <a16:creationId xmlns:a16="http://schemas.microsoft.com/office/drawing/2014/main" id="{3C3D7DEE-E755-4B57-EBD6-D82485C070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617183" y="2395591"/>
            <a:ext cx="308014" cy="308014"/>
          </a:xfrm>
          <a:prstGeom prst="rect">
            <a:avLst/>
          </a:prstGeom>
        </p:spPr>
      </p:pic>
      <p:pic>
        <p:nvPicPr>
          <p:cNvPr id="1054" name="Gráfico 1053" descr="Contorno de cara triste contorno">
            <a:extLst>
              <a:ext uri="{FF2B5EF4-FFF2-40B4-BE49-F238E27FC236}">
                <a16:creationId xmlns:a16="http://schemas.microsoft.com/office/drawing/2014/main" id="{7842FD31-3AAD-5CBE-F8D2-FD6005D56E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09116" y="2398234"/>
            <a:ext cx="329579" cy="329579"/>
          </a:xfrm>
          <a:prstGeom prst="rect">
            <a:avLst/>
          </a:prstGeom>
        </p:spPr>
      </p:pic>
      <p:pic>
        <p:nvPicPr>
          <p:cNvPr id="1055" name="Gráfico 1054" descr="Contorno de cara neutral contorno">
            <a:extLst>
              <a:ext uri="{FF2B5EF4-FFF2-40B4-BE49-F238E27FC236}">
                <a16:creationId xmlns:a16="http://schemas.microsoft.com/office/drawing/2014/main" id="{44710167-B311-DCC5-E783-4E543FFF3F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01102" y="2390016"/>
            <a:ext cx="329579" cy="329579"/>
          </a:xfrm>
          <a:prstGeom prst="rect">
            <a:avLst/>
          </a:prstGeom>
        </p:spPr>
      </p:pic>
      <p:sp>
        <p:nvSpPr>
          <p:cNvPr id="1056" name="CuadroTexto 1055">
            <a:extLst>
              <a:ext uri="{FF2B5EF4-FFF2-40B4-BE49-F238E27FC236}">
                <a16:creationId xmlns:a16="http://schemas.microsoft.com/office/drawing/2014/main" id="{E1EE0E9B-D3D8-127F-79DC-BD5AAAA361B9}"/>
              </a:ext>
            </a:extLst>
          </p:cNvPr>
          <p:cNvSpPr txBox="1"/>
          <p:nvPr/>
        </p:nvSpPr>
        <p:spPr>
          <a:xfrm>
            <a:off x="4774128" y="1550407"/>
            <a:ext cx="3561531" cy="52322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Si no puede resolver su requerimiento, estamos aquí para ayudarle</a:t>
            </a:r>
            <a:endParaRPr kumimoji="0" lang="es-CL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57" name="Flecha: arriba y abajo 1056">
            <a:extLst>
              <a:ext uri="{FF2B5EF4-FFF2-40B4-BE49-F238E27FC236}">
                <a16:creationId xmlns:a16="http://schemas.microsoft.com/office/drawing/2014/main" id="{5E4D0F8B-EFA8-5218-411E-BFEE93D9B4C9}"/>
              </a:ext>
            </a:extLst>
          </p:cNvPr>
          <p:cNvSpPr/>
          <p:nvPr/>
        </p:nvSpPr>
        <p:spPr>
          <a:xfrm>
            <a:off x="145106" y="2401241"/>
            <a:ext cx="1174158" cy="34044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58" name="CuadroTexto 1057">
            <a:extLst>
              <a:ext uri="{FF2B5EF4-FFF2-40B4-BE49-F238E27FC236}">
                <a16:creationId xmlns:a16="http://schemas.microsoft.com/office/drawing/2014/main" id="{BC9A98C6-356A-A642-BA51-8D1546F3BDD9}"/>
              </a:ext>
            </a:extLst>
          </p:cNvPr>
          <p:cNvSpPr txBox="1"/>
          <p:nvPr/>
        </p:nvSpPr>
        <p:spPr>
          <a:xfrm rot="16200000">
            <a:off x="-396729" y="3892953"/>
            <a:ext cx="218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Cultura de servicio</a:t>
            </a: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59" name="Rectángulo: esquinas redondeadas 1058">
            <a:extLst>
              <a:ext uri="{FF2B5EF4-FFF2-40B4-BE49-F238E27FC236}">
                <a16:creationId xmlns:a16="http://schemas.microsoft.com/office/drawing/2014/main" id="{8E658E22-A746-7CBF-F748-C5E6068EC330}"/>
              </a:ext>
            </a:extLst>
          </p:cNvPr>
          <p:cNvSpPr/>
          <p:nvPr/>
        </p:nvSpPr>
        <p:spPr>
          <a:xfrm>
            <a:off x="1342301" y="2810178"/>
            <a:ext cx="2487423" cy="2530041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Centrada en Estudiante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Tecnología integrada gestionada por un equipo general que atiende los distintos canales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Misma experiencia, sin importar el canal escogido por el estudiante para interactuar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Toda la información y gestión e información del estudiante se consolida en una sola pantalla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Salida a producción </a:t>
            </a:r>
            <a:r>
              <a:rPr kumimoji="0" lang="es-ES" sz="10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chatbot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 COPILOT  en los sitios certificados, bienvenidas, titulación y servicio al estudiante, próximamente Facebook y </a:t>
            </a:r>
            <a:r>
              <a:rPr kumimoji="0" lang="es-ES" sz="10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whatsapp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.</a:t>
            </a:r>
            <a:endParaRPr kumimoji="0" lang="es-CL" sz="10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60" name="CuadroTexto 1059">
            <a:extLst>
              <a:ext uri="{FF2B5EF4-FFF2-40B4-BE49-F238E27FC236}">
                <a16:creationId xmlns:a16="http://schemas.microsoft.com/office/drawing/2014/main" id="{CE46D763-04CC-4759-8B49-C94F8DA34039}"/>
              </a:ext>
            </a:extLst>
          </p:cNvPr>
          <p:cNvSpPr txBox="1"/>
          <p:nvPr/>
        </p:nvSpPr>
        <p:spPr>
          <a:xfrm>
            <a:off x="1077918" y="1847865"/>
            <a:ext cx="3736825" cy="523220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Autoatención - fácil y rápida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De multicanal a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omnicanal</a:t>
            </a:r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61" name="Título 9">
            <a:extLst>
              <a:ext uri="{FF2B5EF4-FFF2-40B4-BE49-F238E27FC236}">
                <a16:creationId xmlns:a16="http://schemas.microsoft.com/office/drawing/2014/main" id="{E8532758-1029-8E0C-9D64-5C652591437A}"/>
              </a:ext>
            </a:extLst>
          </p:cNvPr>
          <p:cNvSpPr txBox="1">
            <a:spLocks/>
          </p:cNvSpPr>
          <p:nvPr/>
        </p:nvSpPr>
        <p:spPr>
          <a:xfrm>
            <a:off x="8113986" y="4719220"/>
            <a:ext cx="3932908" cy="9367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-15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EL MODELO DE TRABAJO</a:t>
            </a:r>
            <a:br>
              <a:rPr kumimoji="0" lang="es-CL" sz="3200" b="1" i="0" u="none" strike="noStrike" kern="1200" cap="none" spc="-20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s-CL" sz="8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service</a:t>
            </a:r>
            <a:r>
              <a:rPr kumimoji="0" lang="es-CL" sz="8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s-CL" sz="8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</a:t>
            </a:r>
            <a:r>
              <a:rPr kumimoji="0" lang="es-CL" sz="8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s-CL" sz="8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thinking</a:t>
            </a:r>
            <a:r>
              <a:rPr kumimoji="0" lang="es-CL" sz="8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metodología de </a:t>
            </a:r>
            <a:r>
              <a:rPr kumimoji="0" lang="es-CL" sz="800" b="0" i="0" u="none" strike="noStrike" kern="1200" cap="none" spc="0" normalizeH="0" baseline="0" noProof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co-diseño</a:t>
            </a:r>
            <a:r>
              <a:rPr kumimoji="0" lang="es-CL" sz="8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para efectuar la hoja de ruta respecto al viaje del estudiante</a:t>
            </a:r>
            <a:br>
              <a:rPr kumimoji="0" lang="es-CL" sz="8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F006EC-5A6C-2A1C-E421-08082FF347B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98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4817-6DE0-5EE7-6797-432F7D34C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1A3CB238-F0BD-677D-190E-FB762C5DFF88}"/>
              </a:ext>
            </a:extLst>
          </p:cNvPr>
          <p:cNvSpPr/>
          <p:nvPr/>
        </p:nvSpPr>
        <p:spPr>
          <a:xfrm>
            <a:off x="1574" y="5900195"/>
            <a:ext cx="2364828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27FF69C-0E6A-E92C-EA03-3285F39E5C0B}"/>
              </a:ext>
            </a:extLst>
          </p:cNvPr>
          <p:cNvSpPr/>
          <p:nvPr/>
        </p:nvSpPr>
        <p:spPr>
          <a:xfrm>
            <a:off x="0" y="0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BCD9E2AF-21A5-B972-EFA4-15C2D9D631CC}"/>
              </a:ext>
            </a:extLst>
          </p:cNvPr>
          <p:cNvSpPr txBox="1">
            <a:spLocks/>
          </p:cNvSpPr>
          <p:nvPr/>
        </p:nvSpPr>
        <p:spPr>
          <a:xfrm>
            <a:off x="346962" y="38243"/>
            <a:ext cx="9144000" cy="99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 kern="120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CL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ángulo: esquinas redondeadas 5">
            <a:extLst>
              <a:ext uri="{FF2B5EF4-FFF2-40B4-BE49-F238E27FC236}">
                <a16:creationId xmlns:a16="http://schemas.microsoft.com/office/drawing/2014/main" id="{0AB8E256-91BA-A916-530C-AA60F65B224A}"/>
              </a:ext>
            </a:extLst>
          </p:cNvPr>
          <p:cNvSpPr/>
          <p:nvPr/>
        </p:nvSpPr>
        <p:spPr>
          <a:xfrm>
            <a:off x="226349" y="1407055"/>
            <a:ext cx="7420037" cy="2804020"/>
          </a:xfrm>
          <a:prstGeom prst="roundRect">
            <a:avLst>
              <a:gd name="adj" fmla="val 16667"/>
            </a:avLst>
          </a:prstGeom>
          <a:solidFill>
            <a:srgbClr val="D9F3E5"/>
          </a:solidFill>
          <a:ln w="12700" cap="flat">
            <a:solidFill>
              <a:srgbClr val="312A2E"/>
            </a:solidFill>
            <a:prstDash val="solid"/>
            <a:miter lim="8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Box 71">
            <a:extLst>
              <a:ext uri="{FF2B5EF4-FFF2-40B4-BE49-F238E27FC236}">
                <a16:creationId xmlns:a16="http://schemas.microsoft.com/office/drawing/2014/main" id="{05324E00-F885-9852-0705-B79EA14A88A4}"/>
              </a:ext>
            </a:extLst>
          </p:cNvPr>
          <p:cNvSpPr txBox="1"/>
          <p:nvPr/>
        </p:nvSpPr>
        <p:spPr>
          <a:xfrm>
            <a:off x="1632720" y="1160834"/>
            <a:ext cx="1524136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2860" tIns="22860" rIns="22860" bIns="22860" numCol="1" anchor="ctr">
            <a:spAutoFit/>
          </a:bodyPr>
          <a:lstStyle>
            <a:lvl1pPr defTabSz="1828433">
              <a:defRPr sz="2600" b="1">
                <a:solidFill>
                  <a:srgbClr val="090909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300" b="1" i="0" u="none" strike="noStrike" kern="0" cap="none" spc="0" normalizeH="0" baseline="0" noProof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Helvetica Neue"/>
                <a:ea typeface="+mj-ea"/>
                <a:cs typeface="+mj-cs"/>
                <a:sym typeface="Helvetica Neue"/>
              </a:rPr>
              <a:t>2025 - 1°Semestre </a:t>
            </a: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090909"/>
              </a:solidFill>
              <a:effectLst/>
              <a:uLnTx/>
              <a:uFillTx/>
              <a:latin typeface="Helvetica Neue"/>
              <a:ea typeface="+mj-ea"/>
              <a:cs typeface="+mj-cs"/>
              <a:sym typeface="Helvetica Neue"/>
            </a:endParaRPr>
          </a:p>
        </p:txBody>
      </p:sp>
      <p:sp>
        <p:nvSpPr>
          <p:cNvPr id="8" name="TextBox 71">
            <a:extLst>
              <a:ext uri="{FF2B5EF4-FFF2-40B4-BE49-F238E27FC236}">
                <a16:creationId xmlns:a16="http://schemas.microsoft.com/office/drawing/2014/main" id="{DC9BCB89-6481-DC07-94A8-588DC51877D4}"/>
              </a:ext>
            </a:extLst>
          </p:cNvPr>
          <p:cNvSpPr txBox="1"/>
          <p:nvPr/>
        </p:nvSpPr>
        <p:spPr>
          <a:xfrm>
            <a:off x="5105193" y="1176254"/>
            <a:ext cx="1524136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2860" tIns="22860" rIns="22860" bIns="22860" numCol="1" anchor="ctr">
            <a:spAutoFit/>
          </a:bodyPr>
          <a:lstStyle>
            <a:lvl1pPr defTabSz="1828433">
              <a:defRPr sz="2600" b="1">
                <a:solidFill>
                  <a:srgbClr val="090909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300" b="1" i="0" u="none" strike="noStrike" kern="0" cap="none" spc="0" normalizeH="0" baseline="0" noProof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Helvetica Neue"/>
                <a:ea typeface="+mj-ea"/>
                <a:cs typeface="+mj-cs"/>
                <a:sym typeface="Helvetica Neue"/>
              </a:rPr>
              <a:t>2025 - 2°Semestre </a:t>
            </a: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090909"/>
              </a:solidFill>
              <a:effectLst/>
              <a:uLnTx/>
              <a:uFillTx/>
              <a:latin typeface="Helvetica Neue"/>
              <a:ea typeface="+mj-ea"/>
              <a:cs typeface="+mj-cs"/>
              <a:sym typeface="Helvetica Neue"/>
            </a:endParaRPr>
          </a:p>
        </p:txBody>
      </p:sp>
      <p:sp>
        <p:nvSpPr>
          <p:cNvPr id="9" name="Conector recto 29">
            <a:extLst>
              <a:ext uri="{FF2B5EF4-FFF2-40B4-BE49-F238E27FC236}">
                <a16:creationId xmlns:a16="http://schemas.microsoft.com/office/drawing/2014/main" id="{20FEB683-646B-07E3-1428-646951F5B5F6}"/>
              </a:ext>
            </a:extLst>
          </p:cNvPr>
          <p:cNvSpPr/>
          <p:nvPr/>
        </p:nvSpPr>
        <p:spPr>
          <a:xfrm>
            <a:off x="3932226" y="1369925"/>
            <a:ext cx="2480" cy="2708406"/>
          </a:xfrm>
          <a:prstGeom prst="line">
            <a:avLst/>
          </a:prstGeom>
          <a:noFill/>
          <a:ln w="12700" cap="flat">
            <a:solidFill>
              <a:srgbClr val="7D9FB4"/>
            </a:solidFill>
            <a:prstDash val="solid"/>
            <a:miter lim="800000"/>
          </a:ln>
          <a:effectLst/>
        </p:spPr>
        <p:txBody>
          <a:bodyPr wrap="square" lIns="22859" tIns="22859" rIns="22859" bIns="22859" numCol="1" anchor="t">
            <a:no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13" name="Rectángulo redondeado">
            <a:extLst>
              <a:ext uri="{FF2B5EF4-FFF2-40B4-BE49-F238E27FC236}">
                <a16:creationId xmlns:a16="http://schemas.microsoft.com/office/drawing/2014/main" id="{61CF13CA-37B7-CF1F-A780-8671D294F1AD}"/>
              </a:ext>
            </a:extLst>
          </p:cNvPr>
          <p:cNvSpPr/>
          <p:nvPr/>
        </p:nvSpPr>
        <p:spPr>
          <a:xfrm>
            <a:off x="452961" y="1515553"/>
            <a:ext cx="6933392" cy="219964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>
            <a:solidFill>
              <a:srgbClr val="E6E6E6"/>
            </a:solidFill>
            <a:miter/>
          </a:ln>
        </p:spPr>
        <p:txBody>
          <a:bodyPr lIns="25400" tIns="25400" rIns="25400" bIns="25400" anchor="ctr"/>
          <a:lstStyle/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Omnicanalidad 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6" name="2 CuadroTexto">
            <a:extLst>
              <a:ext uri="{FF2B5EF4-FFF2-40B4-BE49-F238E27FC236}">
                <a16:creationId xmlns:a16="http://schemas.microsoft.com/office/drawing/2014/main" id="{8EA647D4-0CA2-A7C9-C183-5539B67B6281}"/>
              </a:ext>
            </a:extLst>
          </p:cNvPr>
          <p:cNvSpPr txBox="1"/>
          <p:nvPr/>
        </p:nvSpPr>
        <p:spPr>
          <a:xfrm>
            <a:off x="8227325" y="1000017"/>
            <a:ext cx="214784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KPI</a:t>
            </a: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00D286-900E-A03B-F729-E8455C3354FA}"/>
              </a:ext>
            </a:extLst>
          </p:cNvPr>
          <p:cNvSpPr txBox="1"/>
          <p:nvPr/>
        </p:nvSpPr>
        <p:spPr>
          <a:xfrm>
            <a:off x="8000976" y="1407055"/>
            <a:ext cx="41365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Aumento satisfacción y recomendación estudiantil: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N°</a:t>
            </a: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requerimientos: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Enero –Diciembre 2024 vs Enero – Diciembre 2023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ángulo redondeado">
            <a:extLst>
              <a:ext uri="{FF2B5EF4-FFF2-40B4-BE49-F238E27FC236}">
                <a16:creationId xmlns:a16="http://schemas.microsoft.com/office/drawing/2014/main" id="{1B4EA043-D38F-3091-8FB3-ECDD220B6CB9}"/>
              </a:ext>
            </a:extLst>
          </p:cNvPr>
          <p:cNvSpPr/>
          <p:nvPr/>
        </p:nvSpPr>
        <p:spPr>
          <a:xfrm>
            <a:off x="478897" y="2089326"/>
            <a:ext cx="6914940" cy="2199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>
            <a:solidFill>
              <a:srgbClr val="E6E6E6"/>
            </a:solidFill>
            <a:miter/>
          </a:ln>
        </p:spPr>
        <p:txBody>
          <a:bodyPr lIns="25400" tIns="25400" rIns="25400" bIns="25400" anchor="ctr"/>
          <a:lstStyle/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Proceso titulación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0" name="Rectángulo redondeado">
            <a:extLst>
              <a:ext uri="{FF2B5EF4-FFF2-40B4-BE49-F238E27FC236}">
                <a16:creationId xmlns:a16="http://schemas.microsoft.com/office/drawing/2014/main" id="{7EF884F7-7540-53F1-A9B4-0AFC7D17316B}"/>
              </a:ext>
            </a:extLst>
          </p:cNvPr>
          <p:cNvSpPr/>
          <p:nvPr/>
        </p:nvSpPr>
        <p:spPr>
          <a:xfrm>
            <a:off x="448276" y="2382867"/>
            <a:ext cx="6914940" cy="234531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>
            <a:solidFill>
              <a:srgbClr val="E6E6E6"/>
            </a:solidFill>
            <a:miter/>
          </a:ln>
        </p:spPr>
        <p:txBody>
          <a:bodyPr lIns="25400" tIns="25400" rIns="25400" bIns="25400" anchor="ctr"/>
          <a:lstStyle/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Toma de ramos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1" name="Rectángulo redondeado">
            <a:extLst>
              <a:ext uri="{FF2B5EF4-FFF2-40B4-BE49-F238E27FC236}">
                <a16:creationId xmlns:a16="http://schemas.microsoft.com/office/drawing/2014/main" id="{95B066CE-6A78-4758-9512-62913490CE3C}"/>
              </a:ext>
            </a:extLst>
          </p:cNvPr>
          <p:cNvSpPr/>
          <p:nvPr/>
        </p:nvSpPr>
        <p:spPr>
          <a:xfrm>
            <a:off x="459845" y="1784396"/>
            <a:ext cx="6914940" cy="234531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>
            <a:solidFill>
              <a:srgbClr val="E6E6E6"/>
            </a:solidFill>
            <a:miter/>
          </a:ln>
        </p:spPr>
        <p:txBody>
          <a:bodyPr lIns="25400" tIns="25400" rIns="25400" bIns="25400" anchor="ctr"/>
          <a:lstStyle/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Gestión de reclamos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0" name="Rectángulo redondeado">
            <a:extLst>
              <a:ext uri="{FF2B5EF4-FFF2-40B4-BE49-F238E27FC236}">
                <a16:creationId xmlns:a16="http://schemas.microsoft.com/office/drawing/2014/main" id="{27E1F3DB-78A4-75AA-6336-F1299F9F04DF}"/>
              </a:ext>
            </a:extLst>
          </p:cNvPr>
          <p:cNvSpPr/>
          <p:nvPr/>
        </p:nvSpPr>
        <p:spPr>
          <a:xfrm>
            <a:off x="482984" y="2672453"/>
            <a:ext cx="6891801" cy="319107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>
            <a:solidFill>
              <a:srgbClr val="E6E6E6"/>
            </a:solidFill>
            <a:miter/>
          </a:ln>
        </p:spPr>
        <p:txBody>
          <a:bodyPr lIns="25400" tIns="25400" rIns="25400" bIns="25400" anchor="ctr"/>
          <a:lstStyle/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Modelo de operaciones académicas (GOA) : </a:t>
            </a:r>
            <a:r>
              <a:rPr kumimoji="0" lang="es-CL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Pilar de requerimientos de estudiantes 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62DB292-3474-F4D5-868A-C551516AF0A5}"/>
              </a:ext>
            </a:extLst>
          </p:cNvPr>
          <p:cNvSpPr txBox="1"/>
          <p:nvPr/>
        </p:nvSpPr>
        <p:spPr>
          <a:xfrm>
            <a:off x="333691" y="4387436"/>
            <a:ext cx="7542147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Foco en transformación digital de los procesos con mayores requerimientos estudiantiles (80/20</a:t>
            </a: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Gestión de reclamos SES/SERNAC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Omnicanalidad : </a:t>
            </a:r>
            <a:r>
              <a:rPr kumimoji="0" lang="es-CL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Chatbot</a:t>
            </a: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IA servicio y financiamiento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de Operaciones Académicas (GOA): Pilar de requerimientos de estudiantes 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Proceso de inscripción de asignaturas.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Nuevo diseño de </a:t>
            </a: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la intranet  y APP estudiantes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Redefinición y digitalización proceso de titulación.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Gestión de beneficios internos y externos</a:t>
            </a: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CAE, Beca Bicentenario, Becas UNAB.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Servicios Financieros</a:t>
            </a: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Medios de pago, </a:t>
            </a:r>
            <a:r>
              <a:rPr kumimoji="0" lang="es-CL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redocumentación</a:t>
            </a: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reprogramación.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Solicitudes de certificados automáticos.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Nuevo diseño del sitio de bienvenidas – estudiantes nuevos</a:t>
            </a:r>
          </a:p>
        </p:txBody>
      </p:sp>
      <p:sp>
        <p:nvSpPr>
          <p:cNvPr id="32" name="2 CuadroTexto">
            <a:extLst>
              <a:ext uri="{FF2B5EF4-FFF2-40B4-BE49-F238E27FC236}">
                <a16:creationId xmlns:a16="http://schemas.microsoft.com/office/drawing/2014/main" id="{86099CF7-3B85-BF04-4D58-4627D04F3A49}"/>
              </a:ext>
            </a:extLst>
          </p:cNvPr>
          <p:cNvSpPr txBox="1"/>
          <p:nvPr/>
        </p:nvSpPr>
        <p:spPr>
          <a:xfrm>
            <a:off x="99637" y="235688"/>
            <a:ext cx="77762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>
                <a:solidFill>
                  <a:schemeClr val="bg1"/>
                </a:solidFill>
                <a:latin typeface="Impact" panose="020B0806030902050204" pitchFamily="34" charset="0"/>
              </a:rPr>
              <a:t>Proyectos de Experiencia del estudiante </a:t>
            </a:r>
          </a:p>
        </p:txBody>
      </p:sp>
      <p:sp>
        <p:nvSpPr>
          <p:cNvPr id="34" name="Rectángulo redondeado">
            <a:extLst>
              <a:ext uri="{FF2B5EF4-FFF2-40B4-BE49-F238E27FC236}">
                <a16:creationId xmlns:a16="http://schemas.microsoft.com/office/drawing/2014/main" id="{A36143A5-777C-0C21-575E-6788A68E3298}"/>
              </a:ext>
            </a:extLst>
          </p:cNvPr>
          <p:cNvSpPr/>
          <p:nvPr/>
        </p:nvSpPr>
        <p:spPr>
          <a:xfrm>
            <a:off x="3934706" y="3469187"/>
            <a:ext cx="3472381" cy="303647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>
            <a:solidFill>
              <a:srgbClr val="E6E6E6"/>
            </a:solidFill>
            <a:miter/>
          </a:ln>
        </p:spPr>
        <p:txBody>
          <a:bodyPr lIns="25400" tIns="25400" rIns="25400" bIns="25400" anchor="ctr"/>
          <a:lstStyle/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Solicitudes de certificados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5" name="Rectángulo redondeado">
            <a:extLst>
              <a:ext uri="{FF2B5EF4-FFF2-40B4-BE49-F238E27FC236}">
                <a16:creationId xmlns:a16="http://schemas.microsoft.com/office/drawing/2014/main" id="{7950E469-A1A9-7FD0-738C-20329D26B161}"/>
              </a:ext>
            </a:extLst>
          </p:cNvPr>
          <p:cNvSpPr/>
          <p:nvPr/>
        </p:nvSpPr>
        <p:spPr>
          <a:xfrm>
            <a:off x="3928884" y="3083345"/>
            <a:ext cx="3472381" cy="303647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>
            <a:solidFill>
              <a:srgbClr val="E6E6E6"/>
            </a:solidFill>
            <a:miter/>
          </a:ln>
        </p:spPr>
        <p:txBody>
          <a:bodyPr lIns="25400" tIns="25400" rIns="25400" bIns="25400" anchor="ctr"/>
          <a:lstStyle/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Nuevo diseño de la APP/INTRANET 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6" name="Rectángulo redondeado">
            <a:extLst>
              <a:ext uri="{FF2B5EF4-FFF2-40B4-BE49-F238E27FC236}">
                <a16:creationId xmlns:a16="http://schemas.microsoft.com/office/drawing/2014/main" id="{30DE75C7-92F1-11A0-20B1-8F8254F203BA}"/>
              </a:ext>
            </a:extLst>
          </p:cNvPr>
          <p:cNvSpPr/>
          <p:nvPr/>
        </p:nvSpPr>
        <p:spPr>
          <a:xfrm>
            <a:off x="433365" y="3715778"/>
            <a:ext cx="3472381" cy="303647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>
            <a:solidFill>
              <a:srgbClr val="E6E6E6"/>
            </a:solidFill>
            <a:miter/>
          </a:ln>
        </p:spPr>
        <p:txBody>
          <a:bodyPr lIns="25400" tIns="25400" rIns="25400" bIns="25400" anchor="ctr"/>
          <a:lstStyle/>
          <a:p>
            <a:pPr marL="0" marR="0" lvl="0" indent="0" algn="ctr" defTabSz="9142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Mejora continua del nuevo sitio de bienvenidas 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EDC63C61-AE01-D211-E36B-B0E117AF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01" t="60071" r="53290" b="13184"/>
          <a:stretch>
            <a:fillRect/>
          </a:stretch>
        </p:blipFill>
        <p:spPr>
          <a:xfrm>
            <a:off x="9624657" y="2298674"/>
            <a:ext cx="889149" cy="148469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982D013-43B2-28F2-993B-623FF6DF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628" t="52449" r="35658" b="43123"/>
          <a:stretch>
            <a:fillRect/>
          </a:stretch>
        </p:blipFill>
        <p:spPr>
          <a:xfrm>
            <a:off x="8390770" y="1891260"/>
            <a:ext cx="3135076" cy="30364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65083B82-D960-EA68-B852-0AFACFBD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97" t="53422" r="72917" b="12947"/>
          <a:stretch>
            <a:fillRect/>
          </a:stretch>
        </p:blipFill>
        <p:spPr>
          <a:xfrm>
            <a:off x="8650307" y="2211515"/>
            <a:ext cx="854327" cy="1574259"/>
          </a:xfrm>
          <a:prstGeom prst="rect">
            <a:avLst/>
          </a:prstGeom>
        </p:spPr>
      </p:pic>
      <p:graphicFrame>
        <p:nvGraphicFramePr>
          <p:cNvPr id="45" name="Tabla 44">
            <a:extLst>
              <a:ext uri="{FF2B5EF4-FFF2-40B4-BE49-F238E27FC236}">
                <a16:creationId xmlns:a16="http://schemas.microsoft.com/office/drawing/2014/main" id="{65032F9D-6EB6-E49F-6A08-D8E8A7EF1770}"/>
              </a:ext>
            </a:extLst>
          </p:cNvPr>
          <p:cNvGraphicFramePr>
            <a:graphicFrameLocks noGrp="1"/>
          </p:cNvGraphicFramePr>
          <p:nvPr/>
        </p:nvGraphicFramePr>
        <p:xfrm>
          <a:off x="8068907" y="5744838"/>
          <a:ext cx="2622880" cy="880035"/>
        </p:xfrm>
        <a:graphic>
          <a:graphicData uri="http://schemas.openxmlformats.org/drawingml/2006/table">
            <a:tbl>
              <a:tblPr/>
              <a:tblGrid>
                <a:gridCol w="1034626">
                  <a:extLst>
                    <a:ext uri="{9D8B030D-6E8A-4147-A177-3AD203B41FA5}">
                      <a16:colId xmlns:a16="http://schemas.microsoft.com/office/drawing/2014/main" val="1957711303"/>
                    </a:ext>
                  </a:extLst>
                </a:gridCol>
                <a:gridCol w="737590">
                  <a:extLst>
                    <a:ext uri="{9D8B030D-6E8A-4147-A177-3AD203B41FA5}">
                      <a16:colId xmlns:a16="http://schemas.microsoft.com/office/drawing/2014/main" val="295339235"/>
                    </a:ext>
                  </a:extLst>
                </a:gridCol>
                <a:gridCol w="850664">
                  <a:extLst>
                    <a:ext uri="{9D8B030D-6E8A-4147-A177-3AD203B41FA5}">
                      <a16:colId xmlns:a16="http://schemas.microsoft.com/office/drawing/2014/main" val="127006133"/>
                    </a:ext>
                  </a:extLst>
                </a:gridCol>
              </a:tblGrid>
              <a:tr h="17279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 Indicador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B3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Ene – Dic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B3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Ene –Dic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B3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339502"/>
                  </a:ext>
                </a:extLst>
              </a:tr>
              <a:tr h="16739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B3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2024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B3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20999"/>
                  </a:ext>
                </a:extLst>
              </a:tr>
              <a:tr h="2591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Cumplimiento SLA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93%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972980"/>
                  </a:ext>
                </a:extLst>
              </a:tr>
              <a:tr h="2591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Cierre en primera línea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048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048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048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007858"/>
                  </a:ext>
                </a:extLst>
              </a:tr>
            </a:tbl>
          </a:graphicData>
        </a:graphic>
      </p:graphicFrame>
      <p:graphicFrame>
        <p:nvGraphicFramePr>
          <p:cNvPr id="47" name="Tabla 46">
            <a:extLst>
              <a:ext uri="{FF2B5EF4-FFF2-40B4-BE49-F238E27FC236}">
                <a16:creationId xmlns:a16="http://schemas.microsoft.com/office/drawing/2014/main" id="{AACF5E45-AF35-3F2C-6542-1C2F7E810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228548"/>
              </p:ext>
            </p:extLst>
          </p:nvPr>
        </p:nvGraphicFramePr>
        <p:xfrm>
          <a:off x="8068907" y="4358170"/>
          <a:ext cx="3302000" cy="120650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349449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6174997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58321792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987565927"/>
                    </a:ext>
                  </a:extLst>
                </a:gridCol>
              </a:tblGrid>
              <a:tr h="1968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Requerimientos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Ene – Dic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B3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Ene –Dic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B304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Variación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363382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2024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04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3732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Consulta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209.940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176.950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-16%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3809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Reclamo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-14%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7023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Solicitud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75.297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107.768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1500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Total general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286.637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285.918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-0,3%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721584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31C1666-3E87-A173-754F-41A6000B0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82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47496-3DF4-F52E-A0D3-AD729B00C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02971DEE-44DF-1C22-68CA-16C18893B2BF}"/>
              </a:ext>
            </a:extLst>
          </p:cNvPr>
          <p:cNvSpPr/>
          <p:nvPr/>
        </p:nvSpPr>
        <p:spPr>
          <a:xfrm>
            <a:off x="0" y="5987998"/>
            <a:ext cx="2364828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FE7F2AB-C881-7F51-C0DC-7179AD2062DE}"/>
              </a:ext>
            </a:extLst>
          </p:cNvPr>
          <p:cNvSpPr/>
          <p:nvPr/>
        </p:nvSpPr>
        <p:spPr>
          <a:xfrm>
            <a:off x="0" y="0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3784">
              <a:defRPr/>
            </a:pPr>
            <a:r>
              <a:rPr lang="es-MX" sz="3600">
                <a:solidFill>
                  <a:schemeClr val="bg1"/>
                </a:solidFill>
                <a:latin typeface="Impact" panose="020B0806030902050204" pitchFamily="34" charset="0"/>
              </a:rPr>
              <a:t>Proyectos de Experiencia del estudiante 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70F021D4-C474-6B92-03BB-54B52F0F7902}"/>
              </a:ext>
            </a:extLst>
          </p:cNvPr>
          <p:cNvSpPr txBox="1">
            <a:spLocks/>
          </p:cNvSpPr>
          <p:nvPr/>
        </p:nvSpPr>
        <p:spPr>
          <a:xfrm>
            <a:off x="346962" y="38243"/>
            <a:ext cx="9144000" cy="99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 kern="120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CL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694D5E-C096-D715-512B-D92B8D3CAF1C}"/>
              </a:ext>
            </a:extLst>
          </p:cNvPr>
          <p:cNvSpPr txBox="1"/>
          <p:nvPr/>
        </p:nvSpPr>
        <p:spPr>
          <a:xfrm>
            <a:off x="3412904" y="1381596"/>
            <a:ext cx="2607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Certificados automáticos</a:t>
            </a:r>
            <a:endParaRPr kumimoji="0" lang="es-CL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E575DA-4938-F4DA-00AC-A81F23D8B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" y="1070155"/>
            <a:ext cx="6162675" cy="51149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7FF1274-F40F-9FDB-25DB-F8379264C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504" y="4236258"/>
            <a:ext cx="2941908" cy="1493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182FEAB-400B-14FD-6CB0-5751B727BC14}"/>
              </a:ext>
            </a:extLst>
          </p:cNvPr>
          <p:cNvSpPr txBox="1"/>
          <p:nvPr/>
        </p:nvSpPr>
        <p:spPr>
          <a:xfrm>
            <a:off x="7154354" y="3858054"/>
            <a:ext cx="2607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Certificados en línea</a:t>
            </a:r>
            <a:endParaRPr kumimoji="0" lang="es-CL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6BD90C0-86F5-2FFE-83A4-65FBB9FF71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410" r="1628" b="7132"/>
          <a:stretch/>
        </p:blipFill>
        <p:spPr>
          <a:xfrm>
            <a:off x="9543627" y="4552647"/>
            <a:ext cx="2334878" cy="111424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A7BE852-17B2-FD64-2240-48028AE371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t="9410" r="463" b="4961"/>
          <a:stretch/>
        </p:blipFill>
        <p:spPr>
          <a:xfrm>
            <a:off x="6481615" y="1889665"/>
            <a:ext cx="2607975" cy="126199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0A28454-7111-3268-1D79-F3607FA4A3C6}"/>
              </a:ext>
            </a:extLst>
          </p:cNvPr>
          <p:cNvSpPr txBox="1"/>
          <p:nvPr/>
        </p:nvSpPr>
        <p:spPr>
          <a:xfrm>
            <a:off x="9892204" y="4229070"/>
            <a:ext cx="2607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Nuevo sitio de bienvenidas</a:t>
            </a:r>
            <a:endParaRPr kumimoji="0" lang="es-CL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0ED9563-7DA9-A620-18DF-2569099627AA}"/>
              </a:ext>
            </a:extLst>
          </p:cNvPr>
          <p:cNvSpPr txBox="1"/>
          <p:nvPr/>
        </p:nvSpPr>
        <p:spPr>
          <a:xfrm>
            <a:off x="9670623" y="1552871"/>
            <a:ext cx="2607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Nuevo sitio de titulación</a:t>
            </a:r>
            <a:endParaRPr kumimoji="0" lang="es-CL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F466175-0A0A-BF1D-954C-9FCD23175E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146" b="4630"/>
          <a:stretch/>
        </p:blipFill>
        <p:spPr>
          <a:xfrm>
            <a:off x="9246823" y="1901785"/>
            <a:ext cx="2618703" cy="125536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E05A34B-74CD-B707-CD1E-CBC3A80CC78F}"/>
              </a:ext>
            </a:extLst>
          </p:cNvPr>
          <p:cNvSpPr txBox="1"/>
          <p:nvPr/>
        </p:nvSpPr>
        <p:spPr>
          <a:xfrm>
            <a:off x="6887819" y="1625252"/>
            <a:ext cx="2607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Nuevo diseño de la intranet</a:t>
            </a:r>
            <a:endParaRPr kumimoji="0" lang="es-CL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C9C773-21EC-5D8A-3AD6-0B4C5D1872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3D00F0-F99F-2F05-186E-6CAB1C32DAB6}"/>
              </a:ext>
            </a:extLst>
          </p:cNvPr>
          <p:cNvSpPr txBox="1"/>
          <p:nvPr/>
        </p:nvSpPr>
        <p:spPr>
          <a:xfrm>
            <a:off x="3117850" y="3248567"/>
            <a:ext cx="6252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800">
                <a:solidFill>
                  <a:schemeClr val="bg1"/>
                </a:solidFill>
                <a:latin typeface="Impact" panose="020B0806030902050204" pitchFamily="34" charset="0"/>
              </a:rPr>
              <a:t>Proyectos de Experiencia del estudiante </a:t>
            </a:r>
          </a:p>
        </p:txBody>
      </p:sp>
    </p:spTree>
    <p:extLst>
      <p:ext uri="{BB962C8B-B14F-4D97-AF65-F5344CB8AC3E}">
        <p14:creationId xmlns:p14="http://schemas.microsoft.com/office/powerpoint/2010/main" val="420017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02E4B-5DA2-415E-BDE8-6A0115536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90C692-265C-B51A-56F3-31EEFD0E0B16}"/>
              </a:ext>
            </a:extLst>
          </p:cNvPr>
          <p:cNvSpPr/>
          <p:nvPr/>
        </p:nvSpPr>
        <p:spPr>
          <a:xfrm>
            <a:off x="0" y="-17143"/>
            <a:ext cx="12192000" cy="1000018"/>
          </a:xfrm>
          <a:prstGeom prst="rect">
            <a:avLst/>
          </a:prstGeom>
          <a:solidFill>
            <a:schemeClr val="accent2"/>
          </a:solidFill>
          <a:ln>
            <a:solidFill>
              <a:srgbClr val="091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F9C6F7C-3FA3-E9D6-51FB-AE3642550463}"/>
              </a:ext>
            </a:extLst>
          </p:cNvPr>
          <p:cNvSpPr/>
          <p:nvPr/>
        </p:nvSpPr>
        <p:spPr>
          <a:xfrm>
            <a:off x="92379" y="982875"/>
            <a:ext cx="1737360" cy="159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E74A43BB-A999-B664-F32F-857C2D84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9" y="-107879"/>
            <a:ext cx="10515600" cy="1154532"/>
          </a:xfrm>
        </p:spPr>
        <p:txBody>
          <a:bodyPr>
            <a:normAutofit/>
          </a:bodyPr>
          <a:lstStyle/>
          <a:p>
            <a:r>
              <a:rPr lang="es-ES" sz="3600" b="0">
                <a:solidFill>
                  <a:schemeClr val="bg1"/>
                </a:solidFill>
                <a:latin typeface="Impact" panose="020B0806030902050204" pitchFamily="34" charset="0"/>
              </a:rPr>
              <a:t>Alcance</a:t>
            </a:r>
            <a:endParaRPr lang="es-CL" sz="3600" b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D102624-1A40-0BD7-4C27-75EFB0A4D540}"/>
              </a:ext>
            </a:extLst>
          </p:cNvPr>
          <p:cNvSpPr/>
          <p:nvPr/>
        </p:nvSpPr>
        <p:spPr>
          <a:xfrm>
            <a:off x="8855099" y="1951314"/>
            <a:ext cx="1180446" cy="132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026726-E8B1-325E-306E-C2FA257D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19" y="108099"/>
            <a:ext cx="842902" cy="7012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3EA211-AC11-1392-7D41-D2C4E7487C23}"/>
              </a:ext>
            </a:extLst>
          </p:cNvPr>
          <p:cNvSpPr txBox="1"/>
          <p:nvPr/>
        </p:nvSpPr>
        <p:spPr>
          <a:xfrm>
            <a:off x="909538" y="1519010"/>
            <a:ext cx="8881281" cy="35086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400" b="1" dirty="0"/>
              <a:t>Modelos Operativos Definidos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Homologaciones  *</a:t>
            </a:r>
            <a:r>
              <a:rPr lang="es-ES" sz="1100" dirty="0"/>
              <a:t>(Mejoras en el flujo 2026)</a:t>
            </a:r>
            <a:endParaRPr lang="es-ES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Inscripción de Asignaturas Ante Falta de Cupo (Fuera del Periodo de Prelación).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Inscripción de Asignaturas Ante Falta de Cupo (Dentro del Periodo de Prelación).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Aumento de </a:t>
            </a:r>
            <a:r>
              <a:rPr lang="es-ES" dirty="0" err="1"/>
              <a:t>Creditaje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V°</a:t>
            </a:r>
            <a:r>
              <a:rPr lang="es-ES" dirty="0"/>
              <a:t> </a:t>
            </a:r>
            <a:r>
              <a:rPr lang="es-ES" dirty="0" err="1"/>
              <a:t>B°</a:t>
            </a:r>
            <a:r>
              <a:rPr lang="es-ES" dirty="0"/>
              <a:t> Matricula Fuera de Plazo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V°</a:t>
            </a:r>
            <a:r>
              <a:rPr lang="es-ES" dirty="0"/>
              <a:t> </a:t>
            </a:r>
            <a:r>
              <a:rPr lang="es-ES" dirty="0" err="1"/>
              <a:t>B°</a:t>
            </a:r>
            <a:r>
              <a:rPr lang="es-ES" dirty="0"/>
              <a:t> Solicitudes Fuera de Plazo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Retiros 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Convalidaciones  *</a:t>
            </a:r>
            <a:r>
              <a:rPr lang="es-ES" sz="1200" dirty="0"/>
              <a:t>(Mejoras en el flujo 2026)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Otros requerimientos GOA</a:t>
            </a:r>
            <a:endParaRPr lang="en-US" dirty="0"/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  <p:pic>
        <p:nvPicPr>
          <p:cNvPr id="13" name="Gráfico 12" descr="Lista de comprobación con relleno sólido">
            <a:extLst>
              <a:ext uri="{FF2B5EF4-FFF2-40B4-BE49-F238E27FC236}">
                <a16:creationId xmlns:a16="http://schemas.microsoft.com/office/drawing/2014/main" id="{7C0D9C88-97E1-118E-695D-757D0B49E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6511" y="3584663"/>
            <a:ext cx="2618092" cy="2618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DFB76-99DF-CF41-597C-302DFF78BE2B}"/>
              </a:ext>
            </a:extLst>
          </p:cNvPr>
          <p:cNvSpPr txBox="1"/>
          <p:nvPr/>
        </p:nvSpPr>
        <p:spPr>
          <a:xfrm>
            <a:off x="959223" y="5396753"/>
            <a:ext cx="71717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/>
              <a:t>Justificaciones  </a:t>
            </a:r>
            <a:r>
              <a:rPr lang="es-ES" sz="1200"/>
              <a:t>(Por definir Reglas de Negocio)</a:t>
            </a:r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482BE-7028-6B3B-0B38-B0F204D0C6C8}"/>
              </a:ext>
            </a:extLst>
          </p:cNvPr>
          <p:cNvSpPr txBox="1"/>
          <p:nvPr/>
        </p:nvSpPr>
        <p:spPr>
          <a:xfrm>
            <a:off x="905435" y="4805082"/>
            <a:ext cx="53967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/>
              <a:t>Modelo en Definición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1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77E2C-5E03-BB10-295E-32396E5B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50EC323B-D61A-0A4B-D428-3960D452E1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31153" b="36740"/>
          <a:stretch/>
        </p:blipFill>
        <p:spPr>
          <a:xfrm>
            <a:off x="0" y="-40132"/>
            <a:ext cx="12192000" cy="2609663"/>
          </a:xfr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592512B-189D-7C0D-BD7A-9FFA3CF53832}"/>
              </a:ext>
            </a:extLst>
          </p:cNvPr>
          <p:cNvSpPr/>
          <p:nvPr/>
        </p:nvSpPr>
        <p:spPr>
          <a:xfrm>
            <a:off x="0" y="-40132"/>
            <a:ext cx="12220402" cy="4952791"/>
          </a:xfrm>
          <a:prstGeom prst="rect">
            <a:avLst/>
          </a:prstGeom>
          <a:solidFill>
            <a:srgbClr val="FE1C1D">
              <a:lumMod val="50000"/>
              <a:alpha val="8608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es-C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iagrama de flujo: proceso 1">
            <a:extLst>
              <a:ext uri="{FF2B5EF4-FFF2-40B4-BE49-F238E27FC236}">
                <a16:creationId xmlns:a16="http://schemas.microsoft.com/office/drawing/2014/main" id="{34A8FCED-5506-D590-66B0-0C6214BFC202}"/>
              </a:ext>
            </a:extLst>
          </p:cNvPr>
          <p:cNvSpPr/>
          <p:nvPr/>
        </p:nvSpPr>
        <p:spPr>
          <a:xfrm>
            <a:off x="0" y="5560850"/>
            <a:ext cx="1933078" cy="1297149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Helvetica"/>
              <a:sym typeface="Open San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5A3E824-5699-3214-A9B3-84F85A4F9373}"/>
              </a:ext>
            </a:extLst>
          </p:cNvPr>
          <p:cNvSpPr txBox="1"/>
          <p:nvPr/>
        </p:nvSpPr>
        <p:spPr>
          <a:xfrm>
            <a:off x="3043726" y="3576112"/>
            <a:ext cx="7521648" cy="420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>
              <a:lnSpc>
                <a:spcPct val="70000"/>
              </a:lnSpc>
              <a:defRPr sz="360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defTabSz="914330" hangingPunct="0">
              <a:defRPr/>
            </a:pPr>
            <a:r>
              <a:rPr lang="es-ES" b="1">
                <a:solidFill>
                  <a:prstClr val="white"/>
                </a:solidFill>
                <a:latin typeface="Poppins"/>
                <a:ea typeface="+mj-ea"/>
                <a:cs typeface="Poppins"/>
              </a:rPr>
              <a:t>Configuración Equipos </a:t>
            </a:r>
            <a:endParaRPr lang="es-E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j-ea"/>
              <a:cs typeface="Poppi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282791-8696-CEA3-1565-353213C5E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24" y="359613"/>
            <a:ext cx="1314636" cy="1101452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1223D38-5AC6-A60D-5FF4-2708D134CDA0}"/>
              </a:ext>
            </a:extLst>
          </p:cNvPr>
          <p:cNvSpPr/>
          <p:nvPr/>
        </p:nvSpPr>
        <p:spPr>
          <a:xfrm>
            <a:off x="1613687" y="4079384"/>
            <a:ext cx="9127710" cy="149832"/>
          </a:xfrm>
          <a:prstGeom prst="rect">
            <a:avLst/>
          </a:prstGeom>
          <a:solidFill>
            <a:schemeClr val="bg1">
              <a:lumMod val="85000"/>
              <a:alpha val="86081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Office Theme">
  <a:themeElements>
    <a:clrScheme name="Custom 534">
      <a:dk1>
        <a:srgbClr val="171717"/>
      </a:dk1>
      <a:lt1>
        <a:sysClr val="window" lastClr="FFFFFF"/>
      </a:lt1>
      <a:dk2>
        <a:srgbClr val="414141"/>
      </a:dk2>
      <a:lt2>
        <a:srgbClr val="747272"/>
      </a:lt2>
      <a:accent1>
        <a:srgbClr val="091B2C"/>
      </a:accent1>
      <a:accent2>
        <a:srgbClr val="A50021"/>
      </a:accent2>
      <a:accent3>
        <a:srgbClr val="091B2C"/>
      </a:accent3>
      <a:accent4>
        <a:srgbClr val="A50021"/>
      </a:accent4>
      <a:accent5>
        <a:srgbClr val="091B2C"/>
      </a:accent5>
      <a:accent6>
        <a:srgbClr val="A50021"/>
      </a:accent6>
      <a:hlink>
        <a:srgbClr val="171717"/>
      </a:hlink>
      <a:folHlink>
        <a:srgbClr val="171717"/>
      </a:folHlink>
    </a:clrScheme>
    <a:fontScheme name="Custom 121">
      <a:majorFont>
        <a:latin typeface="Poppins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534">
      <a:dk1>
        <a:srgbClr val="171717"/>
      </a:dk1>
      <a:lt1>
        <a:sysClr val="window" lastClr="FFFFFF"/>
      </a:lt1>
      <a:dk2>
        <a:srgbClr val="414141"/>
      </a:dk2>
      <a:lt2>
        <a:srgbClr val="747272"/>
      </a:lt2>
      <a:accent1>
        <a:srgbClr val="091B2C"/>
      </a:accent1>
      <a:accent2>
        <a:srgbClr val="A50021"/>
      </a:accent2>
      <a:accent3>
        <a:srgbClr val="091B2C"/>
      </a:accent3>
      <a:accent4>
        <a:srgbClr val="A50021"/>
      </a:accent4>
      <a:accent5>
        <a:srgbClr val="091B2C"/>
      </a:accent5>
      <a:accent6>
        <a:srgbClr val="A50021"/>
      </a:accent6>
      <a:hlink>
        <a:srgbClr val="171717"/>
      </a:hlink>
      <a:folHlink>
        <a:srgbClr val="171717"/>
      </a:folHlink>
    </a:clrScheme>
    <a:fontScheme name="Custom 121">
      <a:majorFont>
        <a:latin typeface="Poppins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534">
      <a:dk1>
        <a:srgbClr val="171717"/>
      </a:dk1>
      <a:lt1>
        <a:sysClr val="window" lastClr="FFFFFF"/>
      </a:lt1>
      <a:dk2>
        <a:srgbClr val="414141"/>
      </a:dk2>
      <a:lt2>
        <a:srgbClr val="747272"/>
      </a:lt2>
      <a:accent1>
        <a:srgbClr val="091B2C"/>
      </a:accent1>
      <a:accent2>
        <a:srgbClr val="A50021"/>
      </a:accent2>
      <a:accent3>
        <a:srgbClr val="091B2C"/>
      </a:accent3>
      <a:accent4>
        <a:srgbClr val="A50021"/>
      </a:accent4>
      <a:accent5>
        <a:srgbClr val="091B2C"/>
      </a:accent5>
      <a:accent6>
        <a:srgbClr val="A50021"/>
      </a:accent6>
      <a:hlink>
        <a:srgbClr val="171717"/>
      </a:hlink>
      <a:folHlink>
        <a:srgbClr val="171717"/>
      </a:folHlink>
    </a:clrScheme>
    <a:fontScheme name="Custom 121">
      <a:majorFont>
        <a:latin typeface="Poppins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Una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ab1" id="{0F013294-111D-433F-B092-489EF4796DD5}" vid="{3A2277E9-90C2-4AB9-8453-7628B7B2906A}"/>
    </a:ext>
  </a:extLst>
</a:theme>
</file>

<file path=ppt/theme/theme7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Custom 534">
      <a:dk1>
        <a:srgbClr val="171717"/>
      </a:dk1>
      <a:lt1>
        <a:sysClr val="window" lastClr="FFFFFF"/>
      </a:lt1>
      <a:dk2>
        <a:srgbClr val="414141"/>
      </a:dk2>
      <a:lt2>
        <a:srgbClr val="747272"/>
      </a:lt2>
      <a:accent1>
        <a:srgbClr val="091B2C"/>
      </a:accent1>
      <a:accent2>
        <a:srgbClr val="A50021"/>
      </a:accent2>
      <a:accent3>
        <a:srgbClr val="091B2C"/>
      </a:accent3>
      <a:accent4>
        <a:srgbClr val="A50021"/>
      </a:accent4>
      <a:accent5>
        <a:srgbClr val="091B2C"/>
      </a:accent5>
      <a:accent6>
        <a:srgbClr val="A50021"/>
      </a:accent6>
      <a:hlink>
        <a:srgbClr val="171717"/>
      </a:hlink>
      <a:folHlink>
        <a:srgbClr val="171717"/>
      </a:folHlink>
    </a:clrScheme>
    <a:fontScheme name="Custom 121">
      <a:majorFont>
        <a:latin typeface="Poppins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DC52E0C62D0C419C2E43D0F8768730" ma:contentTypeVersion="13" ma:contentTypeDescription="Crear nuevo documento." ma:contentTypeScope="" ma:versionID="d98050382fdd1c4bad311701b7293d09">
  <xsd:schema xmlns:xsd="http://www.w3.org/2001/XMLSchema" xmlns:xs="http://www.w3.org/2001/XMLSchema" xmlns:p="http://schemas.microsoft.com/office/2006/metadata/properties" xmlns:ns2="58973fe6-3597-45cf-93ab-b88e05fcb072" xmlns:ns3="42b4f620-93cb-4543-8680-34d530ca5c49" targetNamespace="http://schemas.microsoft.com/office/2006/metadata/properties" ma:root="true" ma:fieldsID="887999c7487b41ba5f002acb0650ae20" ns2:_="" ns3:_="">
    <xsd:import namespace="58973fe6-3597-45cf-93ab-b88e05fcb072"/>
    <xsd:import namespace="42b4f620-93cb-4543-8680-34d530ca5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Implementaci_x00f3_nPilotoGOACSExacta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973fe6-3597-45cf-93ab-b88e05fcb0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Implementaci_x00f3_nPilotoGOACSExactas" ma:index="19" nillable="true" ma:displayName="Descricpión " ma:description="Incorporar: &#10;Plan de implementación y entregables asociados. &#10;Plan de comunicación , &#10;Procedimientos Ad hoc para la imlpementación  &#10;Estructura del equipo GOA &#10;" ma:format="DateOnly" ma:internalName="Implementaci_x00f3_nPilotoGOACSExactas">
      <xsd:simpleType>
        <xsd:restriction base="dms:DateTim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b4f620-93cb-4543-8680-34d530ca5c4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5c48f0f-1df1-4093-9a6b-bf476127fcc9}" ma:internalName="TaxCatchAll" ma:showField="CatchAllData" ma:web="42b4f620-93cb-4543-8680-34d530ca5c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b4f620-93cb-4543-8680-34d530ca5c49" xsi:nil="true"/>
    <lcf76f155ced4ddcb4097134ff3c332f xmlns="58973fe6-3597-45cf-93ab-b88e05fcb072">
      <Terms xmlns="http://schemas.microsoft.com/office/infopath/2007/PartnerControls"/>
    </lcf76f155ced4ddcb4097134ff3c332f>
    <Implementaci_x00f3_nPilotoGOACSExactas xmlns="58973fe6-3597-45cf-93ab-b88e05fcb072" xsi:nil="true"/>
  </documentManagement>
</p:properties>
</file>

<file path=customXml/itemProps1.xml><?xml version="1.0" encoding="utf-8"?>
<ds:datastoreItem xmlns:ds="http://schemas.openxmlformats.org/officeDocument/2006/customXml" ds:itemID="{FE7ECE92-4696-4FCF-9352-554EFA224DD3}"/>
</file>

<file path=customXml/itemProps2.xml><?xml version="1.0" encoding="utf-8"?>
<ds:datastoreItem xmlns:ds="http://schemas.openxmlformats.org/officeDocument/2006/customXml" ds:itemID="{5E9E741B-CF4E-443A-A8D1-3EF426882B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CC5B39-089C-43E9-B981-83D403258EC9}">
  <ds:schemaRefs>
    <ds:schemaRef ds:uri="42b4f620-93cb-4543-8680-34d530ca5c49"/>
    <ds:schemaRef ds:uri="58973fe6-3597-45cf-93ab-b88e05fcb072"/>
    <ds:schemaRef ds:uri="61957435-9b4b-42b8-a455-523ecf865d87"/>
    <ds:schemaRef ds:uri="843f616a-b39d-46f3-9edb-31cadf58b3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1810</TotalTime>
  <Words>5403</Words>
  <Application>Microsoft Office PowerPoint</Application>
  <PresentationFormat>Panorámica</PresentationFormat>
  <Paragraphs>1325</Paragraphs>
  <Slides>43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19</vt:i4>
      </vt:variant>
      <vt:variant>
        <vt:lpstr>Tema</vt:lpstr>
      </vt:variant>
      <vt:variant>
        <vt:i4>8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71" baseType="lpstr">
      <vt:lpstr>Aptos</vt:lpstr>
      <vt:lpstr>Aptos Display</vt:lpstr>
      <vt:lpstr>Aptos Narrow</vt:lpstr>
      <vt:lpstr>Arial</vt:lpstr>
      <vt:lpstr>Calibri</vt:lpstr>
      <vt:lpstr>Calibri Light</vt:lpstr>
      <vt:lpstr>Courier New</vt:lpstr>
      <vt:lpstr>Fira Sans Medium</vt:lpstr>
      <vt:lpstr>Helvetica</vt:lpstr>
      <vt:lpstr>Helvetica Neue</vt:lpstr>
      <vt:lpstr>Impact</vt:lpstr>
      <vt:lpstr>Inherit</vt:lpstr>
      <vt:lpstr>Montserrat Bold</vt:lpstr>
      <vt:lpstr>Open Sans</vt:lpstr>
      <vt:lpstr>Poppins</vt:lpstr>
      <vt:lpstr>Roboto</vt:lpstr>
      <vt:lpstr>Segoe UI</vt:lpstr>
      <vt:lpstr>Times New Roman</vt:lpstr>
      <vt:lpstr>Ubuntu</vt:lpstr>
      <vt:lpstr>2_Office Theme</vt:lpstr>
      <vt:lpstr>Office Theme</vt:lpstr>
      <vt:lpstr>1_Office Theme</vt:lpstr>
      <vt:lpstr>Tema de Office</vt:lpstr>
      <vt:lpstr>1_Tema de Office</vt:lpstr>
      <vt:lpstr>1_Unab1</vt:lpstr>
      <vt:lpstr>3_Tema de Office</vt:lpstr>
      <vt:lpstr>3_Office Theme</vt:lpstr>
      <vt:lpstr>Diapositiva de think-cell</vt:lpstr>
      <vt:lpstr>Capacitación Nuevo Modelo de Gestión GOA en CRM</vt:lpstr>
      <vt:lpstr>Objetivo GOA</vt:lpstr>
      <vt:lpstr>Objetivo y Alcance</vt:lpstr>
      <vt:lpstr>Presentación de PowerPoint</vt:lpstr>
      <vt:lpstr>Presentación de PowerPoint</vt:lpstr>
      <vt:lpstr>Presentación de PowerPoint</vt:lpstr>
      <vt:lpstr>Presentación de PowerPoint</vt:lpstr>
      <vt:lpstr>Alcance</vt:lpstr>
      <vt:lpstr>Presentación de PowerPoint</vt:lpstr>
      <vt:lpstr>Estructura de los Equipos GOA Ciencias de la Rehabilitación en CRM</vt:lpstr>
      <vt:lpstr>Estructura de los Equipos en CRM: Proceso de Convalidaciones </vt:lpstr>
      <vt:lpstr>Presentación de PowerPoint</vt:lpstr>
      <vt:lpstr>Estructura de los Equipos de Inglés en CRM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</vt:lpstr>
      <vt:lpstr>Estructura de los Equipos GOA Ciencias Exacta en CRM</vt:lpstr>
      <vt:lpstr>Estructura de los Equipos GOA Enfermería en CRM</vt:lpstr>
      <vt:lpstr>Estructura de los Equipos GOA Economía y Negocios en CRM</vt:lpstr>
      <vt:lpstr>Gestión de los Directores Economía y Negocios en CRM</vt:lpstr>
      <vt:lpstr>Estructura de los Equipos GOA Ingeniería en CRM</vt:lpstr>
      <vt:lpstr>Gestión de los Directores Ingeniería en CRM</vt:lpstr>
      <vt:lpstr>Estructura de los Equipos GOA Derecho en CRM</vt:lpstr>
      <vt:lpstr>Estructura de los  Equipos en CRM actuales: Escuelas  Otros Procesos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Anyelina Rita Salinas Molina</dc:creator>
  <cp:lastModifiedBy>Camila Ignacia Sasso Leiva</cp:lastModifiedBy>
  <cp:revision>15</cp:revision>
  <dcterms:created xsi:type="dcterms:W3CDTF">2023-03-27T12:13:12Z</dcterms:created>
  <dcterms:modified xsi:type="dcterms:W3CDTF">2026-01-19T13:02:38Z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0x01010079DC52E0C62D0C419C2E43D0F8768730</vt:lpwstr>
  </property>
  <property fmtid="{D5CDD505-2E9C-101B-9397-08002B2CF9AE}" pid="3" name="MediaServiceImageTags">
    <vt:lpwstr/>
  </property>
  <property fmtid="{D5CDD505-2E9C-101B-9397-08002B2CF9AE}" pid="4" name="Order">
    <vt:lpwstr>18000.0000000000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